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3" roundtripDataSignature="AMtx7miSc2rjefJGScJliZEA9FlsZccoV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9A5AF45-894E-4C65-9A69-C351C304E3C3}">
  <a:tblStyle styleId="{09A5AF45-894E-4C65-9A69-C351C304E3C3}"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23" Type="http://customschemas.google.com/relationships/presentationmetadata" Target="meta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To enable fast empathetic parameter estimation and motion planning, we develop a learning architecture for approximating Nash equilibrial action-values for given agent parameters.</a:t>
            </a:r>
            <a:endParaRPr/>
          </a:p>
          <a:p>
            <a:pPr indent="0" lvl="0" marL="0" rtl="0" algn="l">
              <a:spcBef>
                <a:spcPts val="0"/>
              </a:spcBef>
              <a:spcAft>
                <a:spcPts val="0"/>
              </a:spcAft>
              <a:buNone/>
            </a:pPr>
            <a:r>
              <a:t/>
            </a:r>
            <a:endParaRPr/>
          </a:p>
        </p:txBody>
      </p:sp>
      <p:sp>
        <p:nvSpPr>
          <p:cNvPr id="196" name="Google Shape;19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(15, 16) </a:t>
            </a:r>
            <a:r>
              <a:rPr lang="en-US"/>
              <a:t>Here we demonstrate animated interactions omitted from the paper due to space limitation.</a:t>
            </a:r>
            <a:r>
              <a:rPr lang="en-US"/>
              <a:t>First we provide the interaction results base on PMP, in non-aggressive versus non-aggressive settings </a:t>
            </a:r>
            <a:endParaRPr/>
          </a:p>
          <a:p>
            <a:pPr indent="0" lvl="0" marL="0" rtl="0" algn="l">
              <a:spcBef>
                <a:spcPts val="0"/>
              </a:spcBef>
              <a:spcAft>
                <a:spcPts val="0"/>
              </a:spcAft>
              <a:buNone/>
            </a:pPr>
            <a:r>
              <a:rPr lang="en-US"/>
              <a:t>(2: </a:t>
            </a:r>
            <a:r>
              <a:rPr lang="en-US"/>
              <a:t>Here we demonstrate animated interactions.First we provide the interaction results base on PMP, in non-aggressive versus non-aggressive settings and aggressive vs aggressive settings)</a:t>
            </a:r>
            <a:endParaRPr/>
          </a:p>
          <a:p>
            <a:pPr indent="0" lvl="0" marL="0" rtl="0" algn="l">
              <a:spcBef>
                <a:spcPts val="0"/>
              </a:spcBef>
              <a:spcAft>
                <a:spcPts val="0"/>
              </a:spcAft>
              <a:buNone/>
            </a:pPr>
            <a:r>
              <a:rPr lang="en-US"/>
              <a:t>Please pay attention to...</a:t>
            </a:r>
            <a:endParaRPr/>
          </a:p>
        </p:txBody>
      </p:sp>
      <p:sp>
        <p:nvSpPr>
          <p:cNvPr id="202" name="Google Shape;202;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(16, 19) Next, we show the interactions cases between empathetic and non-empathetic agents, with the same initial states, initial common belief. In the non-empathetic case, it’s clear that 2 cars had a closer call, and the policy converged quickly to the right </a:t>
            </a:r>
            <a:r>
              <a:rPr lang="en-US"/>
              <a:t>parameter</a:t>
            </a:r>
            <a:r>
              <a:rPr lang="en-US"/>
              <a:t> belief for empathetic but not for the non-empathetic.</a:t>
            </a:r>
            <a:endParaRPr/>
          </a:p>
          <a:p>
            <a:pPr indent="0" lvl="0" marL="0" rtl="0" algn="l">
              <a:spcBef>
                <a:spcPts val="0"/>
              </a:spcBef>
              <a:spcAft>
                <a:spcPts val="0"/>
              </a:spcAft>
              <a:buNone/>
            </a:pPr>
            <a:r>
              <a:rPr lang="en-US"/>
              <a:t>(Next, we show the interactions cases between empathetic and non-empathetic agents, with the same initial common belief. In the non-aggressive case, it’s clear that empathetic agents were able converge to the right policy quickly and remain safer distance )</a:t>
            </a:r>
            <a:endParaRPr/>
          </a:p>
        </p:txBody>
      </p:sp>
      <p:sp>
        <p:nvSpPr>
          <p:cNvPr id="222" name="Google Shape;222;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(18, 20) </a:t>
            </a:r>
            <a:r>
              <a:rPr lang="en-US"/>
              <a:t>in the aggressive case, non-empathetic agents misunderstood each other as non-aggressive and will either yield or accelerate to avoid collision. With this false belief, the agents choose to move forward until it is too late to avoid a collision.</a:t>
            </a:r>
            <a:endParaRPr/>
          </a:p>
        </p:txBody>
      </p:sp>
      <p:sp>
        <p:nvSpPr>
          <p:cNvPr id="241" name="Google Shape;241;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 this paper we explored the advantages of empathetic agents, for that purpose we used equilibrial </a:t>
            </a:r>
            <a:r>
              <a:rPr lang="en-US"/>
              <a:t>policies</a:t>
            </a:r>
            <a:r>
              <a:rPr lang="en-US"/>
              <a:t> from deterministic differential games. In the future we’d like to extend to incorporating uncertainty in our interactions for higher fidelity where there could be modeling errors, which would results in a stochastic game.</a:t>
            </a:r>
            <a:endParaRPr/>
          </a:p>
        </p:txBody>
      </p:sp>
      <p:sp>
        <p:nvSpPr>
          <p:cNvPr id="260" name="Google Shape;260;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current value network are specific for the intersection cases. Extending the value approximation by obtaining wider range of equilibria is the next step for implementation on more types of interaction cases.</a:t>
            </a:r>
            <a:endParaRPr/>
          </a:p>
        </p:txBody>
      </p:sp>
      <p:sp>
        <p:nvSpPr>
          <p:cNvPr id="284" name="Google Shape;284;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Last but not least, we’d like to look into the empathy of human drivers by inversely estimating their parameters using the proposed model on existing traffic data in the future.</a:t>
            </a:r>
            <a:endParaRPr/>
          </a:p>
        </p:txBody>
      </p:sp>
      <p:sp>
        <p:nvSpPr>
          <p:cNvPr id="290" name="Google Shape;290;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 this paper, we explored Human Robot Interactions as general-sum dynamic games w/ incomplete information</a:t>
            </a:r>
            <a:endParaRPr/>
          </a:p>
        </p:txBody>
      </p:sp>
      <p:sp>
        <p:nvSpPr>
          <p:cNvPr id="88" name="Google Shape;8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 this setting, the game is oftenly solved by estimating parameters of other agents. Then, the estimated parameters are updated over time using Bayesian inference with agent’s observations</a:t>
            </a:r>
            <a:endParaRPr/>
          </a:p>
        </p:txBody>
      </p:sp>
      <p:sp>
        <p:nvSpPr>
          <p:cNvPr id="94" name="Google Shape;9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Once the beliefs are updated through the inference, motion planning is performed to advance in the interaction</a:t>
            </a:r>
            <a:endParaRPr/>
          </a:p>
        </p:txBody>
      </p:sp>
      <p:sp>
        <p:nvSpPr>
          <p:cNvPr id="105" name="Google Shape;10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Now, we introduce the empathy of the agents. A non-empathetic agent assumes its own parameters are known by the other agent. Meaning, the ego agent does not consider the possibility of </a:t>
            </a:r>
            <a:r>
              <a:rPr lang="en-US"/>
              <a:t>misunderstanding of its parameters</a:t>
            </a:r>
            <a:r>
              <a:rPr lang="en-US"/>
              <a:t> by the other agent</a:t>
            </a:r>
            <a:endParaRPr/>
          </a:p>
        </p:txBody>
      </p:sp>
      <p:sp>
        <p:nvSpPr>
          <p:cNvPr id="124" name="Google Shape;12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 the other hand, in the case of the empathetic agent, the ego agent acknowledge the possibility of </a:t>
            </a:r>
            <a:r>
              <a:rPr lang="en-US"/>
              <a:t>misunderstanding</a:t>
            </a:r>
            <a:r>
              <a:rPr lang="en-US"/>
              <a:t> between the agents. </a:t>
            </a:r>
            <a:endParaRPr/>
          </a:p>
        </p:txBody>
      </p:sp>
      <p:sp>
        <p:nvSpPr>
          <p:cNvPr id="144" name="Google Shape;14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 this paper, our goal is to find out when being empathetic is beneficial, to itself and to the other agent as well</a:t>
            </a:r>
            <a:endParaRPr/>
          </a:p>
        </p:txBody>
      </p:sp>
      <p:sp>
        <p:nvSpPr>
          <p:cNvPr id="164" name="Google Shape;16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Our research contributed by </a:t>
            </a:r>
            <a:r>
              <a:rPr lang="en-US"/>
              <a:t>examining</a:t>
            </a:r>
            <a:r>
              <a:rPr lang="en-US"/>
              <a:t> the advantages of empathetic agents given a space spanned by a set of initial states, agent parameters as well as the prior common belief about agent’s parameters. </a:t>
            </a:r>
            <a:endParaRPr/>
          </a:p>
          <a:p>
            <a:pPr indent="0" lvl="0" marL="0" rtl="0" algn="l">
              <a:spcBef>
                <a:spcPts val="0"/>
              </a:spcBef>
              <a:spcAft>
                <a:spcPts val="0"/>
              </a:spcAft>
              <a:buNone/>
            </a:pPr>
            <a:r>
              <a:rPr lang="en-US"/>
              <a:t>(Our research contributed by examining the advantages of empathetic agents given a set of initial states, agent parameters and the prior common belief )</a:t>
            </a:r>
            <a:endParaRPr/>
          </a:p>
        </p:txBody>
      </p:sp>
      <p:sp>
        <p:nvSpPr>
          <p:cNvPr id="184" name="Google Shape;18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experimented the settings between non-empathetic agents and empathetic agents in a two-vehicle uncontrolled intersection, showing that empathetic agents results in higher values, when the initial common belief are inconsistent with the ground truth parameters of each agent.</a:t>
            </a:r>
            <a:endParaRPr/>
          </a:p>
          <a:p>
            <a:pPr indent="0" lvl="0" marL="0" rtl="0" algn="l">
              <a:spcBef>
                <a:spcPts val="0"/>
              </a:spcBef>
              <a:spcAft>
                <a:spcPts val="0"/>
              </a:spcAft>
              <a:buNone/>
            </a:pPr>
            <a:r>
              <a:rPr lang="en-US"/>
              <a:t>(We experimented in a two-vehicle uncontrolled intersection case, showing that empathetic agents results in higher values, when the given initial common belief are inconsistent with the ground truth parameters.)</a:t>
            </a:r>
            <a:endParaRPr/>
          </a:p>
        </p:txBody>
      </p:sp>
      <p:sp>
        <p:nvSpPr>
          <p:cNvPr id="190" name="Google Shape;19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2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2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2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2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2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2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2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2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2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8"/>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2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gif"/><Relationship Id="rId4" Type="http://schemas.openxmlformats.org/officeDocument/2006/relationships/image" Target="../media/image5.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gif"/><Relationship Id="rId4" Type="http://schemas.openxmlformats.org/officeDocument/2006/relationships/image" Target="../media/image6.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gif"/><Relationship Id="rId4" Type="http://schemas.openxmlformats.org/officeDocument/2006/relationships/image" Target="../media/image4.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3200"/>
              <a:buFont typeface="Calibri"/>
              <a:buNone/>
            </a:pPr>
            <a:r>
              <a:rPr lang="en-US" sz="3200"/>
              <a:t>When Shall I Be Empathetic? </a:t>
            </a:r>
            <a:br>
              <a:rPr lang="en-US" sz="3200"/>
            </a:br>
            <a:r>
              <a:rPr lang="en-US" sz="3200"/>
              <a:t>The Utility of Empathetic Parameter Estimation in Multi-Agent Interactions</a:t>
            </a:r>
            <a:endParaRPr/>
          </a:p>
        </p:txBody>
      </p:sp>
      <p:sp>
        <p:nvSpPr>
          <p:cNvPr id="85" name="Google Shape;85;p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t/>
            </a:r>
            <a:endParaRPr/>
          </a:p>
          <a:p>
            <a:pPr indent="0" lvl="0" marL="0" rtl="0" algn="ctr">
              <a:lnSpc>
                <a:spcPct val="90000"/>
              </a:lnSpc>
              <a:spcBef>
                <a:spcPts val="1000"/>
              </a:spcBef>
              <a:spcAft>
                <a:spcPts val="0"/>
              </a:spcAft>
              <a:buClr>
                <a:schemeClr val="dk1"/>
              </a:buClr>
              <a:buSzPts val="2400"/>
              <a:buNone/>
            </a:pPr>
            <a:r>
              <a:rPr lang="en-US" sz="2100"/>
              <a:t>Yi Chen, Lei Zhang, Tanner Merry, Sunny Amatya, Wenlong Zhang, Yi Ren</a:t>
            </a:r>
            <a:endParaRPr sz="2100"/>
          </a:p>
          <a:p>
            <a:pPr indent="0" lvl="0" marL="0" rtl="0" algn="ctr">
              <a:lnSpc>
                <a:spcPct val="90000"/>
              </a:lnSpc>
              <a:spcBef>
                <a:spcPts val="1000"/>
              </a:spcBef>
              <a:spcAft>
                <a:spcPts val="0"/>
              </a:spcAft>
              <a:buClr>
                <a:schemeClr val="dk1"/>
              </a:buClr>
              <a:buSzPts val="2400"/>
              <a:buNone/>
            </a:pPr>
            <a:r>
              <a:rPr lang="en-US" sz="2100"/>
              <a:t>Arizona State University</a:t>
            </a:r>
            <a:endParaRPr sz="2100"/>
          </a:p>
          <a:p>
            <a:pPr indent="0" lvl="0" marL="0" rtl="0" algn="ctr">
              <a:lnSpc>
                <a:spcPct val="90000"/>
              </a:lnSpc>
              <a:spcBef>
                <a:spcPts val="1000"/>
              </a:spcBef>
              <a:spcAft>
                <a:spcPts val="0"/>
              </a:spcAft>
              <a:buClr>
                <a:schemeClr val="dk1"/>
              </a:buClr>
              <a:buSzPts val="2400"/>
              <a:buNone/>
            </a:pPr>
            <a:r>
              <a:rPr lang="en-US" sz="2100"/>
              <a:t>ICRA 2021 Paper #2183</a:t>
            </a:r>
            <a:endParaRPr sz="21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Key contributions</a:t>
            </a:r>
            <a:endParaRPr/>
          </a:p>
        </p:txBody>
      </p:sp>
      <p:sp>
        <p:nvSpPr>
          <p:cNvPr id="199" name="Google Shape;199;p10"/>
          <p:cNvSpPr txBox="1"/>
          <p:nvPr>
            <p:ph idx="1" type="body"/>
          </p:nvPr>
        </p:nvSpPr>
        <p:spPr>
          <a:xfrm>
            <a:off x="838200" y="1673638"/>
            <a:ext cx="10572404" cy="495991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t>Systematically evaluate the advantages of empathy using a space spanned by the initial system states, agent parameters, and the prior common belief about the parameters.</a:t>
            </a:r>
            <a:endParaRPr/>
          </a:p>
          <a:p>
            <a:pPr indent="-76200" lvl="0" marL="228600" rtl="0" algn="l">
              <a:lnSpc>
                <a:spcPct val="90000"/>
              </a:lnSpc>
              <a:spcBef>
                <a:spcPts val="1000"/>
              </a:spcBef>
              <a:spcAft>
                <a:spcPts val="0"/>
              </a:spcAft>
              <a:buClr>
                <a:schemeClr val="dk1"/>
              </a:buClr>
              <a:buSzPts val="2400"/>
              <a:buNone/>
            </a:pPr>
            <a:r>
              <a:t/>
            </a:r>
            <a:endParaRPr sz="2400"/>
          </a:p>
          <a:p>
            <a:pPr indent="-228600" lvl="0" marL="228600" rtl="0" algn="l">
              <a:lnSpc>
                <a:spcPct val="90000"/>
              </a:lnSpc>
              <a:spcBef>
                <a:spcPts val="1000"/>
              </a:spcBef>
              <a:spcAft>
                <a:spcPts val="0"/>
              </a:spcAft>
              <a:buClr>
                <a:schemeClr val="dk1"/>
              </a:buClr>
              <a:buSzPts val="2400"/>
              <a:buChar char="•"/>
            </a:pPr>
            <a:r>
              <a:rPr lang="en-US" sz="2400"/>
              <a:t>Through a two-vehicle uncontrolled intersection case, we show that empathy leads to better values when parameters and common beliefs are inconsistent (e.g., everyone being aggressive while believing all to be nonaggressive).</a:t>
            </a:r>
            <a:endParaRPr/>
          </a:p>
          <a:p>
            <a:pPr indent="-76200" lvl="0" marL="228600" rtl="0" algn="l">
              <a:lnSpc>
                <a:spcPct val="90000"/>
              </a:lnSpc>
              <a:spcBef>
                <a:spcPts val="1000"/>
              </a:spcBef>
              <a:spcAft>
                <a:spcPts val="0"/>
              </a:spcAft>
              <a:buClr>
                <a:schemeClr val="dk1"/>
              </a:buClr>
              <a:buSzPts val="2400"/>
              <a:buNone/>
            </a:pPr>
            <a:r>
              <a:t/>
            </a:r>
            <a:endParaRPr sz="2400"/>
          </a:p>
          <a:p>
            <a:pPr indent="-228600" lvl="0" marL="228600" rtl="0" algn="l">
              <a:lnSpc>
                <a:spcPct val="90000"/>
              </a:lnSpc>
              <a:spcBef>
                <a:spcPts val="1000"/>
              </a:spcBef>
              <a:spcAft>
                <a:spcPts val="0"/>
              </a:spcAft>
              <a:buClr>
                <a:schemeClr val="dk1"/>
              </a:buClr>
              <a:buSzPts val="2400"/>
              <a:buChar char="•"/>
            </a:pPr>
            <a:r>
              <a:rPr lang="en-US" sz="2400"/>
              <a:t>To </a:t>
            </a:r>
            <a:r>
              <a:rPr b="1" lang="en-US" sz="2400"/>
              <a:t>enable fast empathetic parameter estimation and motion planning</a:t>
            </a:r>
            <a:r>
              <a:rPr lang="en-US" sz="2400"/>
              <a:t>, we develop a learning architecture for approximating Nash equilibrial action-values for given agent parameters.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Supplementary Animations </a:t>
            </a:r>
            <a:endParaRPr/>
          </a:p>
        </p:txBody>
      </p:sp>
      <p:sp>
        <p:nvSpPr>
          <p:cNvPr id="205" name="Google Shape;205;p11"/>
          <p:cNvSpPr txBox="1"/>
          <p:nvPr>
            <p:ph idx="1" type="body"/>
          </p:nvPr>
        </p:nvSpPr>
        <p:spPr>
          <a:xfrm>
            <a:off x="285625" y="5374950"/>
            <a:ext cx="5960700" cy="1246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t/>
            </a:r>
            <a:endParaRPr/>
          </a:p>
          <a:p>
            <a:pPr indent="0" lvl="0" marL="0" rtl="0" algn="l">
              <a:lnSpc>
                <a:spcPct val="90000"/>
              </a:lnSpc>
              <a:spcBef>
                <a:spcPts val="1000"/>
              </a:spcBef>
              <a:spcAft>
                <a:spcPts val="0"/>
              </a:spcAft>
              <a:buClr>
                <a:srgbClr val="BF9000"/>
              </a:buClr>
              <a:buSzPts val="2400"/>
              <a:buNone/>
            </a:pPr>
            <a:r>
              <a:rPr b="1" lang="en-US" sz="2400">
                <a:solidFill>
                  <a:srgbClr val="BF9000"/>
                </a:solidFill>
              </a:rPr>
              <a:t>Non-aggressive</a:t>
            </a:r>
            <a:r>
              <a:rPr lang="en-US" sz="2400"/>
              <a:t> vs. </a:t>
            </a:r>
            <a:r>
              <a:rPr b="1" lang="en-US" sz="2400">
                <a:solidFill>
                  <a:srgbClr val="BF9000"/>
                </a:solidFill>
              </a:rPr>
              <a:t>N</a:t>
            </a:r>
            <a:r>
              <a:rPr b="1" lang="en-US" sz="2400">
                <a:solidFill>
                  <a:srgbClr val="BF9000"/>
                </a:solidFill>
              </a:rPr>
              <a:t>on-aggressive</a:t>
            </a:r>
            <a:r>
              <a:rPr lang="en-US" sz="2400"/>
              <a:t>: Larger distances between agents </a:t>
            </a:r>
            <a:endParaRPr/>
          </a:p>
        </p:txBody>
      </p:sp>
      <p:sp>
        <p:nvSpPr>
          <p:cNvPr id="206" name="Google Shape;206;p11"/>
          <p:cNvSpPr txBox="1"/>
          <p:nvPr>
            <p:ph idx="1" type="body"/>
          </p:nvPr>
        </p:nvSpPr>
        <p:spPr>
          <a:xfrm>
            <a:off x="6937250" y="5374950"/>
            <a:ext cx="5268900" cy="1246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t/>
            </a:r>
            <a:endParaRPr/>
          </a:p>
          <a:p>
            <a:pPr indent="0" lvl="0" marL="0" rtl="0" algn="l">
              <a:lnSpc>
                <a:spcPct val="90000"/>
              </a:lnSpc>
              <a:spcBef>
                <a:spcPts val="1000"/>
              </a:spcBef>
              <a:spcAft>
                <a:spcPts val="0"/>
              </a:spcAft>
              <a:buClr>
                <a:srgbClr val="7030A0"/>
              </a:buClr>
              <a:buSzPts val="2400"/>
              <a:buNone/>
            </a:pPr>
            <a:r>
              <a:rPr b="1" lang="en-US" sz="2400">
                <a:solidFill>
                  <a:srgbClr val="7030A0"/>
                </a:solidFill>
              </a:rPr>
              <a:t>Aggressive</a:t>
            </a:r>
            <a:r>
              <a:rPr lang="en-US" sz="2400"/>
              <a:t> vs. </a:t>
            </a:r>
            <a:r>
              <a:rPr b="1" lang="en-US" sz="2400">
                <a:solidFill>
                  <a:srgbClr val="7030A0"/>
                </a:solidFill>
              </a:rPr>
              <a:t>Aggressive</a:t>
            </a:r>
            <a:r>
              <a:rPr lang="en-US" sz="2400"/>
              <a:t>: Closer distances between agents </a:t>
            </a:r>
            <a:endParaRPr/>
          </a:p>
        </p:txBody>
      </p:sp>
      <p:sp>
        <p:nvSpPr>
          <p:cNvPr id="207" name="Google Shape;207;p11"/>
          <p:cNvSpPr txBox="1"/>
          <p:nvPr/>
        </p:nvSpPr>
        <p:spPr>
          <a:xfrm>
            <a:off x="1058550" y="1420925"/>
            <a:ext cx="7331700" cy="54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2400"/>
              <a:buFont typeface="Arial"/>
              <a:buNone/>
            </a:pPr>
            <a:r>
              <a:rPr lang="en-US" sz="2400">
                <a:solidFill>
                  <a:schemeClr val="dk1"/>
                </a:solidFill>
                <a:latin typeface="Calibri"/>
                <a:ea typeface="Calibri"/>
                <a:cs typeface="Calibri"/>
                <a:sym typeface="Calibri"/>
              </a:rPr>
              <a:t>Equilibrial interactions w/ complete info, based on PMP.</a:t>
            </a:r>
            <a:endParaRPr>
              <a:latin typeface="Calibri"/>
              <a:ea typeface="Calibri"/>
              <a:cs typeface="Calibri"/>
              <a:sym typeface="Calibri"/>
            </a:endParaRPr>
          </a:p>
        </p:txBody>
      </p:sp>
      <p:pic>
        <p:nvPicPr>
          <p:cNvPr id="208" name="Google Shape;208;p11"/>
          <p:cNvPicPr preferRelativeResize="0"/>
          <p:nvPr/>
        </p:nvPicPr>
        <p:blipFill>
          <a:blip r:embed="rId3">
            <a:alphaModFix/>
          </a:blip>
          <a:stretch>
            <a:fillRect/>
          </a:stretch>
        </p:blipFill>
        <p:spPr>
          <a:xfrm>
            <a:off x="7456975" y="2144063"/>
            <a:ext cx="3379462" cy="3379462"/>
          </a:xfrm>
          <a:prstGeom prst="rect">
            <a:avLst/>
          </a:prstGeom>
          <a:noFill/>
          <a:ln>
            <a:noFill/>
          </a:ln>
        </p:spPr>
      </p:pic>
      <p:pic>
        <p:nvPicPr>
          <p:cNvPr id="209" name="Google Shape;209;p11"/>
          <p:cNvPicPr preferRelativeResize="0"/>
          <p:nvPr/>
        </p:nvPicPr>
        <p:blipFill>
          <a:blip r:embed="rId4">
            <a:alphaModFix/>
          </a:blip>
          <a:stretch>
            <a:fillRect/>
          </a:stretch>
        </p:blipFill>
        <p:spPr>
          <a:xfrm>
            <a:off x="1058550" y="2144075"/>
            <a:ext cx="3379450" cy="3379450"/>
          </a:xfrm>
          <a:prstGeom prst="rect">
            <a:avLst/>
          </a:prstGeom>
          <a:noFill/>
          <a:ln>
            <a:noFill/>
          </a:ln>
        </p:spPr>
      </p:pic>
      <p:sp>
        <p:nvSpPr>
          <p:cNvPr id="210" name="Google Shape;210;p11"/>
          <p:cNvSpPr txBox="1"/>
          <p:nvPr/>
        </p:nvSpPr>
        <p:spPr>
          <a:xfrm>
            <a:off x="8390238" y="5069625"/>
            <a:ext cx="572400" cy="4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P1</a:t>
            </a:r>
            <a:endParaRPr>
              <a:latin typeface="Calibri"/>
              <a:ea typeface="Calibri"/>
              <a:cs typeface="Calibri"/>
              <a:sym typeface="Calibri"/>
            </a:endParaRPr>
          </a:p>
        </p:txBody>
      </p:sp>
      <p:sp>
        <p:nvSpPr>
          <p:cNvPr id="211" name="Google Shape;211;p11"/>
          <p:cNvSpPr txBox="1"/>
          <p:nvPr/>
        </p:nvSpPr>
        <p:spPr>
          <a:xfrm>
            <a:off x="10264013" y="3153213"/>
            <a:ext cx="572400" cy="4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P2</a:t>
            </a:r>
            <a:endParaRPr>
              <a:latin typeface="Calibri"/>
              <a:ea typeface="Calibri"/>
              <a:cs typeface="Calibri"/>
              <a:sym typeface="Calibri"/>
            </a:endParaRPr>
          </a:p>
        </p:txBody>
      </p:sp>
      <p:sp>
        <p:nvSpPr>
          <p:cNvPr id="212" name="Google Shape;212;p11"/>
          <p:cNvSpPr txBox="1"/>
          <p:nvPr/>
        </p:nvSpPr>
        <p:spPr>
          <a:xfrm>
            <a:off x="2001988" y="5069625"/>
            <a:ext cx="572400" cy="4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P1</a:t>
            </a:r>
            <a:endParaRPr>
              <a:latin typeface="Calibri"/>
              <a:ea typeface="Calibri"/>
              <a:cs typeface="Calibri"/>
              <a:sym typeface="Calibri"/>
            </a:endParaRPr>
          </a:p>
        </p:txBody>
      </p:sp>
      <p:sp>
        <p:nvSpPr>
          <p:cNvPr id="213" name="Google Shape;213;p11"/>
          <p:cNvSpPr txBox="1"/>
          <p:nvPr/>
        </p:nvSpPr>
        <p:spPr>
          <a:xfrm>
            <a:off x="3865588" y="3153213"/>
            <a:ext cx="572400" cy="4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P2</a:t>
            </a:r>
            <a:endParaRPr>
              <a:latin typeface="Calibri"/>
              <a:ea typeface="Calibri"/>
              <a:cs typeface="Calibri"/>
              <a:sym typeface="Calibri"/>
            </a:endParaRPr>
          </a:p>
        </p:txBody>
      </p:sp>
      <p:sp>
        <p:nvSpPr>
          <p:cNvPr id="214" name="Google Shape;214;p11"/>
          <p:cNvSpPr/>
          <p:nvPr/>
        </p:nvSpPr>
        <p:spPr>
          <a:xfrm>
            <a:off x="2856800" y="4233200"/>
            <a:ext cx="296100" cy="59100"/>
          </a:xfrm>
          <a:prstGeom prst="rect">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a:off x="9245325" y="4060025"/>
            <a:ext cx="296100" cy="59100"/>
          </a:xfrm>
          <a:prstGeom prst="rect">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a:off x="2955500" y="3897125"/>
            <a:ext cx="98700" cy="336000"/>
          </a:xfrm>
          <a:prstGeom prst="downArrow">
            <a:avLst>
              <a:gd fmla="val 50000" name="adj1"/>
              <a:gd fmla="val 50000" name="adj2"/>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a:off x="9344025" y="3897125"/>
            <a:ext cx="98700" cy="162900"/>
          </a:xfrm>
          <a:prstGeom prst="downArrow">
            <a:avLst>
              <a:gd fmla="val 50000" name="adj1"/>
              <a:gd fmla="val 50000" name="adj2"/>
            </a:avLst>
          </a:prstGeom>
          <a:solidFill>
            <a:srgbClr val="674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txBox="1"/>
          <p:nvPr/>
        </p:nvSpPr>
        <p:spPr>
          <a:xfrm>
            <a:off x="9541425" y="4006100"/>
            <a:ext cx="10065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Closer</a:t>
            </a:r>
            <a:endParaRPr>
              <a:latin typeface="Calibri"/>
              <a:ea typeface="Calibri"/>
              <a:cs typeface="Calibri"/>
              <a:sym typeface="Calibri"/>
            </a:endParaRPr>
          </a:p>
        </p:txBody>
      </p:sp>
      <p:sp>
        <p:nvSpPr>
          <p:cNvPr id="219" name="Google Shape;219;p11"/>
          <p:cNvSpPr txBox="1"/>
          <p:nvPr/>
        </p:nvSpPr>
        <p:spPr>
          <a:xfrm>
            <a:off x="3220675" y="4119650"/>
            <a:ext cx="10065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Farther</a:t>
            </a:r>
            <a:endParaRPr>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Supplementary Animations</a:t>
            </a:r>
            <a:endParaRPr/>
          </a:p>
        </p:txBody>
      </p:sp>
      <p:sp>
        <p:nvSpPr>
          <p:cNvPr id="225" name="Google Shape;225;p13"/>
          <p:cNvSpPr txBox="1"/>
          <p:nvPr>
            <p:ph idx="1" type="body"/>
          </p:nvPr>
        </p:nvSpPr>
        <p:spPr>
          <a:xfrm>
            <a:off x="838200" y="5386646"/>
            <a:ext cx="9419705" cy="124690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sz="2400"/>
              <a:t>Common belief inconsistent w/ aggressiveness</a:t>
            </a:r>
            <a:endParaRPr/>
          </a:p>
          <a:p>
            <a:pPr indent="0" lvl="0" marL="0" rtl="0" algn="l">
              <a:lnSpc>
                <a:spcPct val="90000"/>
              </a:lnSpc>
              <a:spcBef>
                <a:spcPts val="1000"/>
              </a:spcBef>
              <a:spcAft>
                <a:spcPts val="0"/>
              </a:spcAft>
              <a:buClr>
                <a:srgbClr val="BF9000"/>
              </a:buClr>
              <a:buSzPts val="2400"/>
              <a:buNone/>
            </a:pPr>
            <a:r>
              <a:rPr b="1" lang="en-US" sz="2400">
                <a:solidFill>
                  <a:srgbClr val="BF9000"/>
                </a:solidFill>
              </a:rPr>
              <a:t>Non-aggressive</a:t>
            </a:r>
            <a:r>
              <a:rPr lang="en-US" sz="2400"/>
              <a:t> agents believe all to be </a:t>
            </a:r>
            <a:r>
              <a:rPr b="1" lang="en-US" sz="2400">
                <a:solidFill>
                  <a:srgbClr val="7030A0"/>
                </a:solidFill>
              </a:rPr>
              <a:t>aggressive (16, 19)</a:t>
            </a:r>
            <a:endParaRPr/>
          </a:p>
        </p:txBody>
      </p:sp>
      <p:pic>
        <p:nvPicPr>
          <p:cNvPr id="226" name="Google Shape;226;p13"/>
          <p:cNvPicPr preferRelativeResize="0"/>
          <p:nvPr/>
        </p:nvPicPr>
        <p:blipFill>
          <a:blip r:embed="rId3">
            <a:alphaModFix/>
          </a:blip>
          <a:stretch>
            <a:fillRect/>
          </a:stretch>
        </p:blipFill>
        <p:spPr>
          <a:xfrm>
            <a:off x="838199" y="1427877"/>
            <a:ext cx="3836200" cy="3836176"/>
          </a:xfrm>
          <a:prstGeom prst="rect">
            <a:avLst/>
          </a:prstGeom>
          <a:noFill/>
          <a:ln>
            <a:noFill/>
          </a:ln>
        </p:spPr>
      </p:pic>
      <p:pic>
        <p:nvPicPr>
          <p:cNvPr id="227" name="Google Shape;227;p13"/>
          <p:cNvPicPr preferRelativeResize="0"/>
          <p:nvPr/>
        </p:nvPicPr>
        <p:blipFill>
          <a:blip r:embed="rId4">
            <a:alphaModFix/>
          </a:blip>
          <a:stretch>
            <a:fillRect/>
          </a:stretch>
        </p:blipFill>
        <p:spPr>
          <a:xfrm>
            <a:off x="6195775" y="1427852"/>
            <a:ext cx="3836200" cy="3836200"/>
          </a:xfrm>
          <a:prstGeom prst="rect">
            <a:avLst/>
          </a:prstGeom>
          <a:noFill/>
          <a:ln>
            <a:noFill/>
          </a:ln>
        </p:spPr>
      </p:pic>
      <p:sp>
        <p:nvSpPr>
          <p:cNvPr id="228" name="Google Shape;228;p13"/>
          <p:cNvSpPr txBox="1"/>
          <p:nvPr/>
        </p:nvSpPr>
        <p:spPr>
          <a:xfrm>
            <a:off x="10143925" y="1904450"/>
            <a:ext cx="1904400" cy="11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Policy: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1: Correct belief</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0: Wrong belief</a:t>
            </a:r>
            <a:endParaRPr>
              <a:latin typeface="Calibri"/>
              <a:ea typeface="Calibri"/>
              <a:cs typeface="Calibri"/>
              <a:sym typeface="Calibri"/>
            </a:endParaRPr>
          </a:p>
        </p:txBody>
      </p:sp>
      <p:sp>
        <p:nvSpPr>
          <p:cNvPr id="229" name="Google Shape;229;p13"/>
          <p:cNvSpPr txBox="1"/>
          <p:nvPr/>
        </p:nvSpPr>
        <p:spPr>
          <a:xfrm>
            <a:off x="7390850" y="4780400"/>
            <a:ext cx="572400" cy="4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P1</a:t>
            </a:r>
            <a:endParaRPr>
              <a:latin typeface="Calibri"/>
              <a:ea typeface="Calibri"/>
              <a:cs typeface="Calibri"/>
              <a:sym typeface="Calibri"/>
            </a:endParaRPr>
          </a:p>
        </p:txBody>
      </p:sp>
      <p:sp>
        <p:nvSpPr>
          <p:cNvPr id="230" name="Google Shape;230;p13"/>
          <p:cNvSpPr txBox="1"/>
          <p:nvPr/>
        </p:nvSpPr>
        <p:spPr>
          <a:xfrm>
            <a:off x="9376500" y="2787150"/>
            <a:ext cx="572400" cy="4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P2</a:t>
            </a:r>
            <a:endParaRPr>
              <a:latin typeface="Calibri"/>
              <a:ea typeface="Calibri"/>
              <a:cs typeface="Calibri"/>
              <a:sym typeface="Calibri"/>
            </a:endParaRPr>
          </a:p>
        </p:txBody>
      </p:sp>
      <p:sp>
        <p:nvSpPr>
          <p:cNvPr id="231" name="Google Shape;231;p13"/>
          <p:cNvSpPr txBox="1"/>
          <p:nvPr/>
        </p:nvSpPr>
        <p:spPr>
          <a:xfrm>
            <a:off x="2096375" y="4780400"/>
            <a:ext cx="572400" cy="4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P1</a:t>
            </a:r>
            <a:endParaRPr>
              <a:latin typeface="Calibri"/>
              <a:ea typeface="Calibri"/>
              <a:cs typeface="Calibri"/>
              <a:sym typeface="Calibri"/>
            </a:endParaRPr>
          </a:p>
        </p:txBody>
      </p:sp>
      <p:sp>
        <p:nvSpPr>
          <p:cNvPr id="232" name="Google Shape;232;p13"/>
          <p:cNvSpPr txBox="1"/>
          <p:nvPr/>
        </p:nvSpPr>
        <p:spPr>
          <a:xfrm>
            <a:off x="4082025" y="2787150"/>
            <a:ext cx="572400" cy="4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P2</a:t>
            </a:r>
            <a:endParaRPr>
              <a:latin typeface="Calibri"/>
              <a:ea typeface="Calibri"/>
              <a:cs typeface="Calibri"/>
              <a:sym typeface="Calibri"/>
            </a:endParaRPr>
          </a:p>
        </p:txBody>
      </p:sp>
      <p:sp>
        <p:nvSpPr>
          <p:cNvPr id="233" name="Google Shape;233;p13"/>
          <p:cNvSpPr/>
          <p:nvPr/>
        </p:nvSpPr>
        <p:spPr>
          <a:xfrm>
            <a:off x="2876525" y="3838500"/>
            <a:ext cx="296100" cy="59100"/>
          </a:xfrm>
          <a:prstGeom prst="rect">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3"/>
          <p:cNvSpPr/>
          <p:nvPr/>
        </p:nvSpPr>
        <p:spPr>
          <a:xfrm>
            <a:off x="2975225" y="3433375"/>
            <a:ext cx="98700" cy="405300"/>
          </a:xfrm>
          <a:prstGeom prst="downArrow">
            <a:avLst>
              <a:gd fmla="val 50000" name="adj1"/>
              <a:gd fmla="val 50000" name="adj2"/>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3"/>
          <p:cNvSpPr/>
          <p:nvPr/>
        </p:nvSpPr>
        <p:spPr>
          <a:xfrm>
            <a:off x="8248900" y="3700338"/>
            <a:ext cx="296100" cy="59100"/>
          </a:xfrm>
          <a:prstGeom prst="rect">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3"/>
          <p:cNvSpPr/>
          <p:nvPr/>
        </p:nvSpPr>
        <p:spPr>
          <a:xfrm>
            <a:off x="8347600" y="3433377"/>
            <a:ext cx="98700" cy="267000"/>
          </a:xfrm>
          <a:prstGeom prst="downArrow">
            <a:avLst>
              <a:gd fmla="val 50000" name="adj1"/>
              <a:gd fmla="val 50000" name="adj2"/>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3"/>
          <p:cNvSpPr txBox="1"/>
          <p:nvPr/>
        </p:nvSpPr>
        <p:spPr>
          <a:xfrm>
            <a:off x="3276050" y="3838500"/>
            <a:ext cx="1184100" cy="71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Empathetic:</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Farther</a:t>
            </a:r>
            <a:endParaRPr>
              <a:latin typeface="Calibri"/>
              <a:ea typeface="Calibri"/>
              <a:cs typeface="Calibri"/>
              <a:sym typeface="Calibri"/>
            </a:endParaRPr>
          </a:p>
        </p:txBody>
      </p:sp>
      <p:sp>
        <p:nvSpPr>
          <p:cNvPr id="238" name="Google Shape;238;p13"/>
          <p:cNvSpPr txBox="1"/>
          <p:nvPr/>
        </p:nvSpPr>
        <p:spPr>
          <a:xfrm>
            <a:off x="8847875" y="3838500"/>
            <a:ext cx="1562400" cy="71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None-</a:t>
            </a:r>
            <a:r>
              <a:rPr lang="en-US">
                <a:latin typeface="Calibri"/>
                <a:ea typeface="Calibri"/>
                <a:cs typeface="Calibri"/>
                <a:sym typeface="Calibri"/>
              </a:rPr>
              <a:t>Empathetic:</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Closer</a:t>
            </a:r>
            <a:endParaRPr>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Supplementary Animations</a:t>
            </a:r>
            <a:endParaRPr/>
          </a:p>
        </p:txBody>
      </p:sp>
      <p:sp>
        <p:nvSpPr>
          <p:cNvPr id="244" name="Google Shape;244;p14"/>
          <p:cNvSpPr txBox="1"/>
          <p:nvPr>
            <p:ph idx="1" type="body"/>
          </p:nvPr>
        </p:nvSpPr>
        <p:spPr>
          <a:xfrm>
            <a:off x="838200" y="5386646"/>
            <a:ext cx="9419700" cy="1246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sz="2400"/>
              <a:t>Common belief inconsistent w/ aggressiveness</a:t>
            </a:r>
            <a:endParaRPr/>
          </a:p>
          <a:p>
            <a:pPr indent="0" lvl="0" marL="0" rtl="0" algn="l">
              <a:lnSpc>
                <a:spcPct val="90000"/>
              </a:lnSpc>
              <a:spcBef>
                <a:spcPts val="1000"/>
              </a:spcBef>
              <a:spcAft>
                <a:spcPts val="0"/>
              </a:spcAft>
              <a:buClr>
                <a:srgbClr val="7030A0"/>
              </a:buClr>
              <a:buSzPts val="2400"/>
              <a:buNone/>
            </a:pPr>
            <a:r>
              <a:rPr b="1" lang="en-US" sz="2400">
                <a:solidFill>
                  <a:srgbClr val="7030A0"/>
                </a:solidFill>
              </a:rPr>
              <a:t>Aggressive</a:t>
            </a:r>
            <a:r>
              <a:rPr lang="en-US" sz="2400"/>
              <a:t> agents believe all to be </a:t>
            </a:r>
            <a:r>
              <a:rPr b="1" lang="en-US" sz="2400">
                <a:solidFill>
                  <a:srgbClr val="BF9000"/>
                </a:solidFill>
              </a:rPr>
              <a:t>non-aggressive </a:t>
            </a:r>
            <a:endParaRPr/>
          </a:p>
        </p:txBody>
      </p:sp>
      <p:pic>
        <p:nvPicPr>
          <p:cNvPr id="245" name="Google Shape;245;p14"/>
          <p:cNvPicPr preferRelativeResize="0"/>
          <p:nvPr/>
        </p:nvPicPr>
        <p:blipFill>
          <a:blip r:embed="rId3">
            <a:alphaModFix/>
          </a:blip>
          <a:stretch>
            <a:fillRect/>
          </a:stretch>
        </p:blipFill>
        <p:spPr>
          <a:xfrm>
            <a:off x="885549" y="1465439"/>
            <a:ext cx="3768874" cy="3768850"/>
          </a:xfrm>
          <a:prstGeom prst="rect">
            <a:avLst/>
          </a:prstGeom>
          <a:noFill/>
          <a:ln>
            <a:noFill/>
          </a:ln>
        </p:spPr>
      </p:pic>
      <p:pic>
        <p:nvPicPr>
          <p:cNvPr id="246" name="Google Shape;246;p14"/>
          <p:cNvPicPr preferRelativeResize="0"/>
          <p:nvPr/>
        </p:nvPicPr>
        <p:blipFill>
          <a:blip r:embed="rId4">
            <a:alphaModFix/>
          </a:blip>
          <a:stretch>
            <a:fillRect/>
          </a:stretch>
        </p:blipFill>
        <p:spPr>
          <a:xfrm>
            <a:off x="6180025" y="1465415"/>
            <a:ext cx="3768876" cy="3768876"/>
          </a:xfrm>
          <a:prstGeom prst="rect">
            <a:avLst/>
          </a:prstGeom>
          <a:noFill/>
          <a:ln>
            <a:noFill/>
          </a:ln>
        </p:spPr>
      </p:pic>
      <p:sp>
        <p:nvSpPr>
          <p:cNvPr id="247" name="Google Shape;247;p14"/>
          <p:cNvSpPr txBox="1"/>
          <p:nvPr/>
        </p:nvSpPr>
        <p:spPr>
          <a:xfrm>
            <a:off x="10143925" y="1904450"/>
            <a:ext cx="1904400" cy="11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Policy: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1: Correct belief</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0: Wrong belief</a:t>
            </a:r>
            <a:endParaRPr>
              <a:latin typeface="Calibri"/>
              <a:ea typeface="Calibri"/>
              <a:cs typeface="Calibri"/>
              <a:sym typeface="Calibri"/>
            </a:endParaRPr>
          </a:p>
        </p:txBody>
      </p:sp>
      <p:sp>
        <p:nvSpPr>
          <p:cNvPr id="248" name="Google Shape;248;p14"/>
          <p:cNvSpPr txBox="1"/>
          <p:nvPr/>
        </p:nvSpPr>
        <p:spPr>
          <a:xfrm>
            <a:off x="7390850" y="4780400"/>
            <a:ext cx="572400" cy="4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P1</a:t>
            </a:r>
            <a:endParaRPr>
              <a:latin typeface="Calibri"/>
              <a:ea typeface="Calibri"/>
              <a:cs typeface="Calibri"/>
              <a:sym typeface="Calibri"/>
            </a:endParaRPr>
          </a:p>
        </p:txBody>
      </p:sp>
      <p:sp>
        <p:nvSpPr>
          <p:cNvPr id="249" name="Google Shape;249;p14"/>
          <p:cNvSpPr txBox="1"/>
          <p:nvPr/>
        </p:nvSpPr>
        <p:spPr>
          <a:xfrm>
            <a:off x="9376500" y="2787150"/>
            <a:ext cx="572400" cy="4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P2</a:t>
            </a:r>
            <a:endParaRPr>
              <a:latin typeface="Calibri"/>
              <a:ea typeface="Calibri"/>
              <a:cs typeface="Calibri"/>
              <a:sym typeface="Calibri"/>
            </a:endParaRPr>
          </a:p>
        </p:txBody>
      </p:sp>
      <p:sp>
        <p:nvSpPr>
          <p:cNvPr id="250" name="Google Shape;250;p14"/>
          <p:cNvSpPr txBox="1"/>
          <p:nvPr/>
        </p:nvSpPr>
        <p:spPr>
          <a:xfrm>
            <a:off x="2096375" y="4780400"/>
            <a:ext cx="572400" cy="4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P1</a:t>
            </a:r>
            <a:endParaRPr>
              <a:latin typeface="Calibri"/>
              <a:ea typeface="Calibri"/>
              <a:cs typeface="Calibri"/>
              <a:sym typeface="Calibri"/>
            </a:endParaRPr>
          </a:p>
        </p:txBody>
      </p:sp>
      <p:sp>
        <p:nvSpPr>
          <p:cNvPr id="251" name="Google Shape;251;p14"/>
          <p:cNvSpPr txBox="1"/>
          <p:nvPr/>
        </p:nvSpPr>
        <p:spPr>
          <a:xfrm>
            <a:off x="4082025" y="2787150"/>
            <a:ext cx="572400" cy="4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P2</a:t>
            </a:r>
            <a:endParaRPr>
              <a:latin typeface="Calibri"/>
              <a:ea typeface="Calibri"/>
              <a:cs typeface="Calibri"/>
              <a:sym typeface="Calibri"/>
            </a:endParaRPr>
          </a:p>
        </p:txBody>
      </p:sp>
      <p:sp>
        <p:nvSpPr>
          <p:cNvPr id="252" name="Google Shape;252;p14"/>
          <p:cNvSpPr/>
          <p:nvPr/>
        </p:nvSpPr>
        <p:spPr>
          <a:xfrm>
            <a:off x="2876525" y="3700350"/>
            <a:ext cx="296100" cy="59100"/>
          </a:xfrm>
          <a:prstGeom prst="rect">
            <a:avLst/>
          </a:prstGeom>
          <a:solidFill>
            <a:srgbClr val="674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4"/>
          <p:cNvSpPr/>
          <p:nvPr/>
        </p:nvSpPr>
        <p:spPr>
          <a:xfrm>
            <a:off x="2975225" y="3405175"/>
            <a:ext cx="98700" cy="324900"/>
          </a:xfrm>
          <a:prstGeom prst="downArrow">
            <a:avLst>
              <a:gd fmla="val 50000" name="adj1"/>
              <a:gd fmla="val 79964" name="adj2"/>
            </a:avLst>
          </a:prstGeom>
          <a:solidFill>
            <a:srgbClr val="674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4"/>
          <p:cNvSpPr/>
          <p:nvPr/>
        </p:nvSpPr>
        <p:spPr>
          <a:xfrm>
            <a:off x="8140325" y="3509113"/>
            <a:ext cx="296100" cy="59100"/>
          </a:xfrm>
          <a:prstGeom prst="rect">
            <a:avLst/>
          </a:prstGeom>
          <a:solidFill>
            <a:srgbClr val="674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4"/>
          <p:cNvSpPr/>
          <p:nvPr/>
        </p:nvSpPr>
        <p:spPr>
          <a:xfrm>
            <a:off x="8239025" y="3405174"/>
            <a:ext cx="98700" cy="104100"/>
          </a:xfrm>
          <a:prstGeom prst="downArrow">
            <a:avLst>
              <a:gd fmla="val 50000" name="adj1"/>
              <a:gd fmla="val 50000" name="adj2"/>
            </a:avLst>
          </a:prstGeom>
          <a:solidFill>
            <a:srgbClr val="674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4"/>
          <p:cNvSpPr txBox="1"/>
          <p:nvPr/>
        </p:nvSpPr>
        <p:spPr>
          <a:xfrm>
            <a:off x="3276050" y="3838500"/>
            <a:ext cx="1184100" cy="71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Empathetic:</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Farther</a:t>
            </a:r>
            <a:endParaRPr>
              <a:latin typeface="Calibri"/>
              <a:ea typeface="Calibri"/>
              <a:cs typeface="Calibri"/>
              <a:sym typeface="Calibri"/>
            </a:endParaRPr>
          </a:p>
        </p:txBody>
      </p:sp>
      <p:sp>
        <p:nvSpPr>
          <p:cNvPr id="257" name="Google Shape;257;p14"/>
          <p:cNvSpPr txBox="1"/>
          <p:nvPr/>
        </p:nvSpPr>
        <p:spPr>
          <a:xfrm>
            <a:off x="8847875" y="3838500"/>
            <a:ext cx="1562400" cy="71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None-Empathetic:</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Closer</a:t>
            </a:r>
            <a:endParaRPr>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15"/>
          <p:cNvSpPr/>
          <p:nvPr/>
        </p:nvSpPr>
        <p:spPr>
          <a:xfrm>
            <a:off x="985617" y="3857666"/>
            <a:ext cx="10328700" cy="1972800"/>
          </a:xfrm>
          <a:prstGeom prst="rect">
            <a:avLst/>
          </a:prstGeom>
          <a:noFill/>
          <a:ln cap="flat" cmpd="sng" w="381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3" name="Google Shape;263;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Limitations and Future Directions</a:t>
            </a:r>
            <a:endParaRPr/>
          </a:p>
        </p:txBody>
      </p:sp>
      <p:sp>
        <p:nvSpPr>
          <p:cNvPr id="264" name="Google Shape;264;p15"/>
          <p:cNvSpPr txBox="1"/>
          <p:nvPr>
            <p:ph idx="1" type="body"/>
          </p:nvPr>
        </p:nvSpPr>
        <p:spPr>
          <a:xfrm>
            <a:off x="838200" y="1825625"/>
            <a:ext cx="10515600" cy="1466215"/>
          </a:xfrm>
          <a:prstGeom prst="rect">
            <a:avLst/>
          </a:prstGeom>
          <a:noFill/>
          <a:ln>
            <a:noFill/>
          </a:ln>
        </p:spPr>
        <p:txBody>
          <a:bodyPr anchorCtr="0" anchor="t" bIns="45700" lIns="91425" spcFirstLastPara="1" rIns="91425" wrap="square" tIns="45700">
            <a:normAutofit/>
          </a:bodyPr>
          <a:lstStyle/>
          <a:p>
            <a:pPr indent="-228600" lvl="0" marL="228600" rtl="0" algn="l">
              <a:lnSpc>
                <a:spcPct val="80000"/>
              </a:lnSpc>
              <a:spcBef>
                <a:spcPts val="0"/>
              </a:spcBef>
              <a:spcAft>
                <a:spcPts val="0"/>
              </a:spcAft>
              <a:buClr>
                <a:schemeClr val="dk1"/>
              </a:buClr>
              <a:buSzPts val="2800"/>
              <a:buChar char="•"/>
            </a:pPr>
            <a:r>
              <a:rPr b="1" lang="en-US"/>
              <a:t>Incorporate uncertainty: </a:t>
            </a:r>
            <a:r>
              <a:rPr lang="en-US"/>
              <a:t>Currently we’re using equilibrial policies from deterministic differential games. Incorporating uncertainty in belief would need an extension to stochastic games (w/ expected value over parameter space)</a:t>
            </a:r>
            <a:endParaRPr/>
          </a:p>
          <a:p>
            <a:pPr indent="-50800" lvl="0" marL="228600" rtl="0" algn="l">
              <a:lnSpc>
                <a:spcPct val="80000"/>
              </a:lnSpc>
              <a:spcBef>
                <a:spcPts val="1000"/>
              </a:spcBef>
              <a:spcAft>
                <a:spcPts val="0"/>
              </a:spcAft>
              <a:buClr>
                <a:schemeClr val="dk1"/>
              </a:buClr>
              <a:buSzPts val="2800"/>
              <a:buNone/>
            </a:pPr>
            <a:r>
              <a:t/>
            </a:r>
            <a:endParaRPr/>
          </a:p>
        </p:txBody>
      </p:sp>
      <p:sp>
        <p:nvSpPr>
          <p:cNvPr id="265" name="Google Shape;265;p15"/>
          <p:cNvSpPr txBox="1"/>
          <p:nvPr/>
        </p:nvSpPr>
        <p:spPr>
          <a:xfrm>
            <a:off x="6506095" y="4644027"/>
            <a:ext cx="492384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Current:</a:t>
            </a:r>
            <a:r>
              <a:rPr lang="en-US" sz="2000">
                <a:solidFill>
                  <a:schemeClr val="dk1"/>
                </a:solidFill>
                <a:latin typeface="Calibri"/>
                <a:ea typeface="Calibri"/>
                <a:cs typeface="Calibri"/>
                <a:sym typeface="Calibri"/>
              </a:rPr>
              <a:t> Policy chosen from point estimates</a:t>
            </a:r>
            <a:endParaRPr/>
          </a:p>
        </p:txBody>
      </p:sp>
      <p:sp>
        <p:nvSpPr>
          <p:cNvPr id="266" name="Google Shape;266;p15"/>
          <p:cNvSpPr txBox="1"/>
          <p:nvPr/>
        </p:nvSpPr>
        <p:spPr>
          <a:xfrm>
            <a:off x="4024898" y="3947730"/>
            <a:ext cx="87876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Human</a:t>
            </a:r>
            <a:endParaRPr/>
          </a:p>
        </p:txBody>
      </p:sp>
      <p:sp>
        <p:nvSpPr>
          <p:cNvPr id="267" name="Google Shape;267;p15"/>
          <p:cNvSpPr txBox="1"/>
          <p:nvPr/>
        </p:nvSpPr>
        <p:spPr>
          <a:xfrm rot="-5400000">
            <a:off x="875051" y="4891038"/>
            <a:ext cx="76091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Robot</a:t>
            </a:r>
            <a:endParaRPr/>
          </a:p>
        </p:txBody>
      </p:sp>
      <p:graphicFrame>
        <p:nvGraphicFramePr>
          <p:cNvPr id="268" name="Google Shape;268;p15"/>
          <p:cNvGraphicFramePr/>
          <p:nvPr/>
        </p:nvGraphicFramePr>
        <p:xfrm>
          <a:off x="1539076" y="4319240"/>
          <a:ext cx="3000000" cy="3000000"/>
        </p:xfrm>
        <a:graphic>
          <a:graphicData uri="http://schemas.openxmlformats.org/drawingml/2006/table">
            <a:tbl>
              <a:tblPr bandRow="1" firstRow="1">
                <a:noFill/>
                <a:tableStyleId>{09A5AF45-894E-4C65-9A69-C351C304E3C3}</a:tableStyleId>
              </a:tblPr>
              <a:tblGrid>
                <a:gridCol w="1680325"/>
                <a:gridCol w="1240600"/>
                <a:gridCol w="1680325"/>
              </a:tblGrid>
              <a:tr h="370850">
                <a:tc>
                  <a:txBody>
                    <a:bodyPr/>
                    <a:lstStyle/>
                    <a:p>
                      <a:pPr indent="0" lvl="0" marL="0" marR="0" rtl="0" algn="l">
                        <a:spcBef>
                          <a:spcPts val="0"/>
                        </a:spcBef>
                        <a:spcAft>
                          <a:spcPts val="0"/>
                        </a:spcAft>
                        <a:buNone/>
                      </a:pPr>
                      <a:r>
                        <a:rPr b="1" lang="en-US" sz="1800">
                          <a:solidFill>
                            <a:schemeClr val="dk1"/>
                          </a:solidFill>
                        </a:rPr>
                        <a:t>Joint Prob.</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1" lang="en-US" sz="1800">
                          <a:solidFill>
                            <a:schemeClr val="dk1"/>
                          </a:solidFill>
                        </a:rPr>
                        <a:t>Aggressive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1" lang="en-US" sz="1800">
                          <a:solidFill>
                            <a:schemeClr val="dk1"/>
                          </a:solidFill>
                        </a:rPr>
                        <a:t>Non-aggressive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370850">
                <a:tc>
                  <a:txBody>
                    <a:bodyPr/>
                    <a:lstStyle/>
                    <a:p>
                      <a:pPr indent="0" lvl="0" marL="0" marR="0" rtl="0" algn="l">
                        <a:spcBef>
                          <a:spcPts val="0"/>
                        </a:spcBef>
                        <a:spcAft>
                          <a:spcPts val="0"/>
                        </a:spcAft>
                        <a:buNone/>
                      </a:pPr>
                      <a:r>
                        <a:rPr b="1" lang="en-US" sz="1800">
                          <a:solidFill>
                            <a:schemeClr val="dk1"/>
                          </a:solidFill>
                        </a:rPr>
                        <a:t>Aggressive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1" lang="en-US" sz="1800">
                          <a:solidFill>
                            <a:schemeClr val="dk1"/>
                          </a:solidFill>
                        </a:rPr>
                        <a:t>0.1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1" lang="en-US" sz="1800">
                          <a:solidFill>
                            <a:schemeClr val="dk1"/>
                          </a:solidFill>
                        </a:rPr>
                        <a:t>0.5</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370850">
                <a:tc>
                  <a:txBody>
                    <a:bodyPr/>
                    <a:lstStyle/>
                    <a:p>
                      <a:pPr indent="0" lvl="0" marL="0" marR="0" rtl="0" algn="l">
                        <a:spcBef>
                          <a:spcPts val="0"/>
                        </a:spcBef>
                        <a:spcAft>
                          <a:spcPts val="0"/>
                        </a:spcAft>
                        <a:buNone/>
                      </a:pPr>
                      <a:r>
                        <a:rPr b="1" lang="en-US" sz="1800">
                          <a:solidFill>
                            <a:schemeClr val="dk1"/>
                          </a:solidFill>
                        </a:rPr>
                        <a:t>Non-aggressive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1" lang="en-US" sz="1800">
                          <a:solidFill>
                            <a:schemeClr val="dk1"/>
                          </a:solidFill>
                        </a:rPr>
                        <a:t>0.3</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1" lang="en-US" sz="1800">
                          <a:solidFill>
                            <a:schemeClr val="dk1"/>
                          </a:solidFill>
                        </a:rPr>
                        <a:t>0.1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bl>
          </a:graphicData>
        </a:graphic>
      </p:graphicFrame>
      <p:sp>
        <p:nvSpPr>
          <p:cNvPr id="269" name="Google Shape;269;p15"/>
          <p:cNvSpPr/>
          <p:nvPr/>
        </p:nvSpPr>
        <p:spPr>
          <a:xfrm>
            <a:off x="4460000" y="4666210"/>
            <a:ext cx="1747200" cy="418500"/>
          </a:xfrm>
          <a:prstGeom prst="rect">
            <a:avLst/>
          </a:prstGeom>
          <a:solidFill>
            <a:srgbClr val="7030A0">
              <a:alpha val="49803"/>
            </a:srgbClr>
          </a:solidFill>
          <a:ln cap="flat" cmpd="sng" w="381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16"/>
          <p:cNvSpPr/>
          <p:nvPr/>
        </p:nvSpPr>
        <p:spPr>
          <a:xfrm>
            <a:off x="1070842" y="3886928"/>
            <a:ext cx="10328700" cy="1972800"/>
          </a:xfrm>
          <a:prstGeom prst="rect">
            <a:avLst/>
          </a:prstGeom>
          <a:noFill/>
          <a:ln cap="flat" cmpd="sng" w="381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5" name="Google Shape;275;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Limitations and Future Directions</a:t>
            </a:r>
            <a:endParaRPr/>
          </a:p>
        </p:txBody>
      </p:sp>
      <p:sp>
        <p:nvSpPr>
          <p:cNvPr id="276" name="Google Shape;276;p16"/>
          <p:cNvSpPr txBox="1"/>
          <p:nvPr>
            <p:ph idx="1" type="body"/>
          </p:nvPr>
        </p:nvSpPr>
        <p:spPr>
          <a:xfrm>
            <a:off x="838200" y="1825625"/>
            <a:ext cx="10515600" cy="1603375"/>
          </a:xfrm>
          <a:prstGeom prst="rect">
            <a:avLst/>
          </a:prstGeom>
          <a:noFill/>
          <a:ln>
            <a:noFill/>
          </a:ln>
        </p:spPr>
        <p:txBody>
          <a:bodyPr anchorCtr="0" anchor="t" bIns="45700" lIns="91425" spcFirstLastPara="1" rIns="91425" wrap="square" tIns="45700">
            <a:normAutofit/>
          </a:bodyPr>
          <a:lstStyle/>
          <a:p>
            <a:pPr indent="-228600" lvl="0" marL="228600" rtl="0" algn="l">
              <a:lnSpc>
                <a:spcPct val="80000"/>
              </a:lnSpc>
              <a:spcBef>
                <a:spcPts val="0"/>
              </a:spcBef>
              <a:spcAft>
                <a:spcPts val="0"/>
              </a:spcAft>
              <a:buClr>
                <a:schemeClr val="dk1"/>
              </a:buClr>
              <a:buSzPts val="2800"/>
              <a:buChar char="•"/>
            </a:pPr>
            <a:r>
              <a:rPr b="1" lang="en-US"/>
              <a:t>Incorporate uncertainty: </a:t>
            </a:r>
            <a:r>
              <a:rPr lang="en-US"/>
              <a:t>Currently we’re using equilibrial policies from deterministic differential games. Incorporating uncertainty in belief would need an extension to stochastic games (w/ expected value over parameter space)</a:t>
            </a:r>
            <a:endParaRPr/>
          </a:p>
          <a:p>
            <a:pPr indent="-50800" lvl="0" marL="228600" rtl="0" algn="l">
              <a:lnSpc>
                <a:spcPct val="80000"/>
              </a:lnSpc>
              <a:spcBef>
                <a:spcPts val="1000"/>
              </a:spcBef>
              <a:spcAft>
                <a:spcPts val="0"/>
              </a:spcAft>
              <a:buClr>
                <a:schemeClr val="dk1"/>
              </a:buClr>
              <a:buSzPts val="2800"/>
              <a:buNone/>
            </a:pPr>
            <a:r>
              <a:t/>
            </a:r>
            <a:endParaRPr/>
          </a:p>
        </p:txBody>
      </p:sp>
      <p:sp>
        <p:nvSpPr>
          <p:cNvPr id="277" name="Google Shape;277;p16"/>
          <p:cNvSpPr txBox="1"/>
          <p:nvPr/>
        </p:nvSpPr>
        <p:spPr>
          <a:xfrm>
            <a:off x="6506095" y="4644027"/>
            <a:ext cx="492384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Ongoing:</a:t>
            </a:r>
            <a:r>
              <a:rPr lang="en-US" sz="2000">
                <a:solidFill>
                  <a:schemeClr val="dk1"/>
                </a:solidFill>
                <a:latin typeface="Calibri"/>
                <a:ea typeface="Calibri"/>
                <a:cs typeface="Calibri"/>
                <a:sym typeface="Calibri"/>
              </a:rPr>
              <a:t> Policy chosen from marginal prob.</a:t>
            </a:r>
            <a:endParaRPr/>
          </a:p>
        </p:txBody>
      </p:sp>
      <p:sp>
        <p:nvSpPr>
          <p:cNvPr id="278" name="Google Shape;278;p16"/>
          <p:cNvSpPr txBox="1"/>
          <p:nvPr/>
        </p:nvSpPr>
        <p:spPr>
          <a:xfrm>
            <a:off x="4024898" y="3947730"/>
            <a:ext cx="87876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Human</a:t>
            </a:r>
            <a:endParaRPr/>
          </a:p>
        </p:txBody>
      </p:sp>
      <p:sp>
        <p:nvSpPr>
          <p:cNvPr id="279" name="Google Shape;279;p16"/>
          <p:cNvSpPr txBox="1"/>
          <p:nvPr/>
        </p:nvSpPr>
        <p:spPr>
          <a:xfrm rot="-5400000">
            <a:off x="875051" y="4891038"/>
            <a:ext cx="76091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Robot</a:t>
            </a:r>
            <a:endParaRPr/>
          </a:p>
        </p:txBody>
      </p:sp>
      <p:graphicFrame>
        <p:nvGraphicFramePr>
          <p:cNvPr id="280" name="Google Shape;280;p16"/>
          <p:cNvGraphicFramePr/>
          <p:nvPr/>
        </p:nvGraphicFramePr>
        <p:xfrm>
          <a:off x="1499401" y="4317040"/>
          <a:ext cx="3000000" cy="3000000"/>
        </p:xfrm>
        <a:graphic>
          <a:graphicData uri="http://schemas.openxmlformats.org/drawingml/2006/table">
            <a:tbl>
              <a:tblPr bandRow="1" firstRow="1">
                <a:noFill/>
                <a:tableStyleId>{09A5AF45-894E-4C65-9A69-C351C304E3C3}</a:tableStyleId>
              </a:tblPr>
              <a:tblGrid>
                <a:gridCol w="1680325"/>
                <a:gridCol w="1240600"/>
                <a:gridCol w="1680325"/>
              </a:tblGrid>
              <a:tr h="370850">
                <a:tc>
                  <a:txBody>
                    <a:bodyPr/>
                    <a:lstStyle/>
                    <a:p>
                      <a:pPr indent="0" lvl="0" marL="0" marR="0" rtl="0" algn="l">
                        <a:spcBef>
                          <a:spcPts val="0"/>
                        </a:spcBef>
                        <a:spcAft>
                          <a:spcPts val="0"/>
                        </a:spcAft>
                        <a:buNone/>
                      </a:pPr>
                      <a:r>
                        <a:rPr b="1" lang="en-US" sz="1800">
                          <a:solidFill>
                            <a:schemeClr val="dk1"/>
                          </a:solidFill>
                        </a:rPr>
                        <a:t>Joint Prob.</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1" lang="en-US" sz="1800">
                          <a:solidFill>
                            <a:schemeClr val="dk1"/>
                          </a:solidFill>
                        </a:rPr>
                        <a:t>Aggressive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1" lang="en-US" sz="1800">
                          <a:solidFill>
                            <a:schemeClr val="dk1"/>
                          </a:solidFill>
                        </a:rPr>
                        <a:t>Non-aggressive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370850">
                <a:tc>
                  <a:txBody>
                    <a:bodyPr/>
                    <a:lstStyle/>
                    <a:p>
                      <a:pPr indent="0" lvl="0" marL="0" marR="0" rtl="0" algn="l">
                        <a:spcBef>
                          <a:spcPts val="0"/>
                        </a:spcBef>
                        <a:spcAft>
                          <a:spcPts val="0"/>
                        </a:spcAft>
                        <a:buNone/>
                      </a:pPr>
                      <a:r>
                        <a:rPr b="1" lang="en-US" sz="1800">
                          <a:solidFill>
                            <a:schemeClr val="dk1"/>
                          </a:solidFill>
                        </a:rPr>
                        <a:t>Aggressive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1" lang="en-US" sz="1800">
                          <a:solidFill>
                            <a:schemeClr val="dk1"/>
                          </a:solidFill>
                        </a:rPr>
                        <a:t>0.1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1" lang="en-US" sz="1800">
                          <a:solidFill>
                            <a:schemeClr val="dk1"/>
                          </a:solidFill>
                        </a:rPr>
                        <a:t>0.5</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370850">
                <a:tc>
                  <a:txBody>
                    <a:bodyPr/>
                    <a:lstStyle/>
                    <a:p>
                      <a:pPr indent="0" lvl="0" marL="0" marR="0" rtl="0" algn="l">
                        <a:spcBef>
                          <a:spcPts val="0"/>
                        </a:spcBef>
                        <a:spcAft>
                          <a:spcPts val="0"/>
                        </a:spcAft>
                        <a:buNone/>
                      </a:pPr>
                      <a:r>
                        <a:rPr b="1" lang="en-US" sz="1800">
                          <a:solidFill>
                            <a:schemeClr val="dk1"/>
                          </a:solidFill>
                        </a:rPr>
                        <a:t>Non-aggressive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1" lang="en-US" sz="1800">
                          <a:solidFill>
                            <a:schemeClr val="dk1"/>
                          </a:solidFill>
                        </a:rPr>
                        <a:t>0.3</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1" lang="en-US" sz="1800">
                          <a:solidFill>
                            <a:schemeClr val="dk1"/>
                          </a:solidFill>
                        </a:rPr>
                        <a:t>0.1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bl>
          </a:graphicData>
        </a:graphic>
      </p:graphicFrame>
      <p:sp>
        <p:nvSpPr>
          <p:cNvPr id="281" name="Google Shape;281;p16"/>
          <p:cNvSpPr/>
          <p:nvPr/>
        </p:nvSpPr>
        <p:spPr>
          <a:xfrm>
            <a:off x="3158837" y="4666210"/>
            <a:ext cx="2981498" cy="789951"/>
          </a:xfrm>
          <a:prstGeom prst="rect">
            <a:avLst/>
          </a:prstGeom>
          <a:solidFill>
            <a:srgbClr val="7030A0">
              <a:alpha val="49803"/>
            </a:srgbClr>
          </a:solidFill>
          <a:ln cap="flat" cmpd="sng" w="381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Limitations and Future Directions</a:t>
            </a:r>
            <a:endParaRPr/>
          </a:p>
        </p:txBody>
      </p:sp>
      <p:sp>
        <p:nvSpPr>
          <p:cNvPr id="287" name="Google Shape;287;p17"/>
          <p:cNvSpPr txBox="1"/>
          <p:nvPr>
            <p:ph idx="1" type="body"/>
          </p:nvPr>
        </p:nvSpPr>
        <p:spPr>
          <a:xfrm>
            <a:off x="838200" y="1825625"/>
            <a:ext cx="10515600" cy="3732819"/>
          </a:xfrm>
          <a:prstGeom prst="rect">
            <a:avLst/>
          </a:prstGeom>
          <a:noFill/>
          <a:ln>
            <a:noFill/>
          </a:ln>
        </p:spPr>
        <p:txBody>
          <a:bodyPr anchorCtr="0" anchor="t" bIns="45700" lIns="91425" spcFirstLastPara="1" rIns="91425" wrap="square" tIns="45700">
            <a:normAutofit/>
          </a:bodyPr>
          <a:lstStyle/>
          <a:p>
            <a:pPr indent="-228600" lvl="0" marL="228600" rtl="0" algn="l">
              <a:lnSpc>
                <a:spcPct val="80000"/>
              </a:lnSpc>
              <a:spcBef>
                <a:spcPts val="0"/>
              </a:spcBef>
              <a:spcAft>
                <a:spcPts val="0"/>
              </a:spcAft>
              <a:buClr>
                <a:schemeClr val="dk1"/>
              </a:buClr>
              <a:buSzPts val="2800"/>
              <a:buChar char="•"/>
            </a:pPr>
            <a:r>
              <a:rPr b="1" lang="en-US"/>
              <a:t>Incorporate uncertainty: </a:t>
            </a:r>
            <a:r>
              <a:rPr lang="en-US"/>
              <a:t>Currently we’re using equilibrial policies from deterministic differential games. Incorporating uncertainty in belief would need an extension to stochastic games (w/ expected value over parameter space)</a:t>
            </a:r>
            <a:endParaRPr/>
          </a:p>
          <a:p>
            <a:pPr indent="-50800" lvl="0" marL="228600" rtl="0" algn="l">
              <a:lnSpc>
                <a:spcPct val="80000"/>
              </a:lnSpc>
              <a:spcBef>
                <a:spcPts val="1000"/>
              </a:spcBef>
              <a:spcAft>
                <a:spcPts val="0"/>
              </a:spcAft>
              <a:buClr>
                <a:schemeClr val="dk1"/>
              </a:buClr>
              <a:buSzPts val="2800"/>
              <a:buNone/>
            </a:pPr>
            <a:r>
              <a:t/>
            </a:r>
            <a:endParaRPr/>
          </a:p>
          <a:p>
            <a:pPr indent="-228600" lvl="0" marL="228600" rtl="0" algn="l">
              <a:lnSpc>
                <a:spcPct val="80000"/>
              </a:lnSpc>
              <a:spcBef>
                <a:spcPts val="1000"/>
              </a:spcBef>
              <a:spcAft>
                <a:spcPts val="0"/>
              </a:spcAft>
              <a:buClr>
                <a:schemeClr val="dk1"/>
              </a:buClr>
              <a:buSzPts val="2800"/>
              <a:buChar char="•"/>
            </a:pPr>
            <a:r>
              <a:rPr b="1" lang="en-US"/>
              <a:t>More generalizable value approximation: </a:t>
            </a:r>
            <a:r>
              <a:rPr lang="en-US"/>
              <a:t>Currently trained on equilibria w/ few collisions. Need wider range of equilibria for better policies in corner cases (i.e., more accurate value approximation to the Hamilton-Jacobi-Isaac solutions).</a:t>
            </a:r>
            <a:endParaRPr/>
          </a:p>
          <a:p>
            <a:pPr indent="-50800" lvl="0" marL="228600" rtl="0" algn="l">
              <a:lnSpc>
                <a:spcPct val="80000"/>
              </a:lnSpc>
              <a:spcBef>
                <a:spcPts val="1000"/>
              </a:spcBef>
              <a:spcAft>
                <a:spcPts val="0"/>
              </a:spcAft>
              <a:buClr>
                <a:schemeClr val="dk1"/>
              </a:buClr>
              <a:buSzPts val="2800"/>
              <a:buNone/>
            </a:pPr>
            <a:r>
              <a:t/>
            </a:r>
            <a:endParaRPr/>
          </a:p>
          <a:p>
            <a:pPr indent="-50800" lvl="0" marL="228600" rtl="0" algn="l">
              <a:lnSpc>
                <a:spcPct val="80000"/>
              </a:lnSpc>
              <a:spcBef>
                <a:spcPts val="1000"/>
              </a:spcBef>
              <a:spcAft>
                <a:spcPts val="0"/>
              </a:spcAft>
              <a:buClr>
                <a:schemeClr val="dk1"/>
              </a:buClr>
              <a:buSzPts val="2800"/>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Limitations and Future Directions</a:t>
            </a:r>
            <a:endParaRPr/>
          </a:p>
        </p:txBody>
      </p:sp>
      <p:sp>
        <p:nvSpPr>
          <p:cNvPr id="293" name="Google Shape;293;p18"/>
          <p:cNvSpPr txBox="1"/>
          <p:nvPr>
            <p:ph idx="1" type="body"/>
          </p:nvPr>
        </p:nvSpPr>
        <p:spPr>
          <a:xfrm>
            <a:off x="838200" y="1825624"/>
            <a:ext cx="10515600" cy="4946478"/>
          </a:xfrm>
          <a:prstGeom prst="rect">
            <a:avLst/>
          </a:prstGeom>
          <a:noFill/>
          <a:ln>
            <a:noFill/>
          </a:ln>
        </p:spPr>
        <p:txBody>
          <a:bodyPr anchorCtr="0" anchor="t" bIns="45700" lIns="91425" spcFirstLastPara="1" rIns="91425" wrap="square" tIns="45700">
            <a:normAutofit/>
          </a:bodyPr>
          <a:lstStyle/>
          <a:p>
            <a:pPr indent="-228600" lvl="0" marL="228600" rtl="0" algn="l">
              <a:lnSpc>
                <a:spcPct val="80000"/>
              </a:lnSpc>
              <a:spcBef>
                <a:spcPts val="0"/>
              </a:spcBef>
              <a:spcAft>
                <a:spcPts val="0"/>
              </a:spcAft>
              <a:buClr>
                <a:schemeClr val="dk1"/>
              </a:buClr>
              <a:buSzPts val="2800"/>
              <a:buChar char="•"/>
            </a:pPr>
            <a:r>
              <a:rPr b="1" lang="en-US"/>
              <a:t>Incorporate uncertainty: </a:t>
            </a:r>
            <a:r>
              <a:rPr lang="en-US"/>
              <a:t>Currently we’re using equilibrial policies from deterministic differential games. Incorporating uncertainty in belief would need an extension to stochastic games (w/ expected value over parameter space)</a:t>
            </a:r>
            <a:endParaRPr/>
          </a:p>
          <a:p>
            <a:pPr indent="-50800" lvl="0" marL="228600" rtl="0" algn="l">
              <a:lnSpc>
                <a:spcPct val="80000"/>
              </a:lnSpc>
              <a:spcBef>
                <a:spcPts val="1000"/>
              </a:spcBef>
              <a:spcAft>
                <a:spcPts val="0"/>
              </a:spcAft>
              <a:buClr>
                <a:schemeClr val="dk1"/>
              </a:buClr>
              <a:buSzPts val="2800"/>
              <a:buNone/>
            </a:pPr>
            <a:r>
              <a:t/>
            </a:r>
            <a:endParaRPr/>
          </a:p>
          <a:p>
            <a:pPr indent="-228600" lvl="0" marL="228600" rtl="0" algn="l">
              <a:lnSpc>
                <a:spcPct val="80000"/>
              </a:lnSpc>
              <a:spcBef>
                <a:spcPts val="1000"/>
              </a:spcBef>
              <a:spcAft>
                <a:spcPts val="0"/>
              </a:spcAft>
              <a:buClr>
                <a:schemeClr val="dk1"/>
              </a:buClr>
              <a:buSzPts val="2800"/>
              <a:buChar char="•"/>
            </a:pPr>
            <a:r>
              <a:rPr b="1" lang="en-US"/>
              <a:t>More generalizable value approximation: </a:t>
            </a:r>
            <a:r>
              <a:rPr lang="en-US"/>
              <a:t>Currently trained on equilibria w/ few collisions. Need wider range of equilibria for better policies in corner cases (i.e., more accurate value approximation to the Hamilton-Jacobi-Isaac solutions).</a:t>
            </a:r>
            <a:endParaRPr/>
          </a:p>
          <a:p>
            <a:pPr indent="-50800" lvl="0" marL="228600" rtl="0" algn="l">
              <a:lnSpc>
                <a:spcPct val="80000"/>
              </a:lnSpc>
              <a:spcBef>
                <a:spcPts val="1000"/>
              </a:spcBef>
              <a:spcAft>
                <a:spcPts val="0"/>
              </a:spcAft>
              <a:buClr>
                <a:schemeClr val="dk1"/>
              </a:buClr>
              <a:buSzPts val="2800"/>
              <a:buNone/>
            </a:pPr>
            <a:r>
              <a:t/>
            </a:r>
            <a:endParaRPr/>
          </a:p>
          <a:p>
            <a:pPr indent="-228600" lvl="0" marL="228600" rtl="0" algn="l">
              <a:lnSpc>
                <a:spcPct val="80000"/>
              </a:lnSpc>
              <a:spcBef>
                <a:spcPts val="1000"/>
              </a:spcBef>
              <a:spcAft>
                <a:spcPts val="0"/>
              </a:spcAft>
              <a:buClr>
                <a:schemeClr val="dk1"/>
              </a:buClr>
              <a:buSzPts val="2800"/>
              <a:buChar char="•"/>
            </a:pPr>
            <a:r>
              <a:rPr b="1" lang="en-US"/>
              <a:t>Are people empathetic? </a:t>
            </a:r>
            <a:r>
              <a:rPr lang="en-US"/>
              <a:t>Inverse estimation of human driver empathy using the proposed model and existing traffic data is ongoing.</a:t>
            </a:r>
            <a:endParaRPr/>
          </a:p>
          <a:p>
            <a:pPr indent="-50800" lvl="0" marL="228600" rtl="0" algn="l">
              <a:lnSpc>
                <a:spcPct val="80000"/>
              </a:lnSpc>
              <a:spcBef>
                <a:spcPts val="1000"/>
              </a:spcBef>
              <a:spcAft>
                <a:spcPts val="0"/>
              </a:spcAft>
              <a:buClr>
                <a:schemeClr val="dk1"/>
              </a:buClr>
              <a:buSzPts val="2800"/>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Key ideas</a:t>
            </a:r>
            <a:endParaRPr/>
          </a:p>
        </p:txBody>
      </p:sp>
      <p:sp>
        <p:nvSpPr>
          <p:cNvPr id="91" name="Google Shape;91;p2"/>
          <p:cNvSpPr txBox="1"/>
          <p:nvPr>
            <p:ph idx="1" type="body"/>
          </p:nvPr>
        </p:nvSpPr>
        <p:spPr>
          <a:xfrm>
            <a:off x="838200" y="1673638"/>
            <a:ext cx="10572404" cy="495991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t>We consider HRI as general-sum dynamic games w/ </a:t>
            </a:r>
            <a:r>
              <a:rPr b="1" lang="en-US" sz="2400"/>
              <a:t>incomplete information</a:t>
            </a:r>
            <a:r>
              <a:rPr lang="en-US" sz="2400"/>
              <a:t>.</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Key ideas</a:t>
            </a:r>
            <a:endParaRPr/>
          </a:p>
        </p:txBody>
      </p:sp>
      <p:sp>
        <p:nvSpPr>
          <p:cNvPr id="97" name="Google Shape;97;p3"/>
          <p:cNvSpPr txBox="1"/>
          <p:nvPr>
            <p:ph idx="1" type="body"/>
          </p:nvPr>
        </p:nvSpPr>
        <p:spPr>
          <a:xfrm>
            <a:off x="838200" y="1673638"/>
            <a:ext cx="10572404" cy="495991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t>We consider HRI as general-sum dynamic games w/ </a:t>
            </a:r>
            <a:r>
              <a:rPr b="1" lang="en-US" sz="2400"/>
              <a:t>incomplete information</a:t>
            </a:r>
            <a:r>
              <a:rPr lang="en-US" sz="2400"/>
              <a:t>.</a:t>
            </a:r>
            <a:endParaRPr/>
          </a:p>
          <a:p>
            <a:pPr indent="-228600" lvl="0" marL="228600" rtl="0" algn="l">
              <a:lnSpc>
                <a:spcPct val="90000"/>
              </a:lnSpc>
              <a:spcBef>
                <a:spcPts val="1000"/>
              </a:spcBef>
              <a:spcAft>
                <a:spcPts val="0"/>
              </a:spcAft>
              <a:buClr>
                <a:schemeClr val="dk1"/>
              </a:buClr>
              <a:buSzPts val="2400"/>
              <a:buChar char="•"/>
            </a:pPr>
            <a:r>
              <a:rPr lang="en-US" sz="2400"/>
              <a:t>Such games are often approximately solved with (1) </a:t>
            </a:r>
            <a:r>
              <a:rPr b="1" lang="en-US" sz="2400">
                <a:solidFill>
                  <a:srgbClr val="BF9000"/>
                </a:solidFill>
              </a:rPr>
              <a:t>parameter estimation</a:t>
            </a:r>
            <a:r>
              <a:rPr lang="en-US" sz="2400"/>
              <a:t>…</a:t>
            </a:r>
            <a:endParaRPr/>
          </a:p>
          <a:p>
            <a:pPr indent="-76200" lvl="0" marL="228600" rtl="0" algn="l">
              <a:lnSpc>
                <a:spcPct val="90000"/>
              </a:lnSpc>
              <a:spcBef>
                <a:spcPts val="1000"/>
              </a:spcBef>
              <a:spcAft>
                <a:spcPts val="0"/>
              </a:spcAft>
              <a:buClr>
                <a:schemeClr val="dk1"/>
              </a:buClr>
              <a:buSzPts val="2400"/>
              <a:buNone/>
            </a:pPr>
            <a:r>
              <a:t/>
            </a:r>
            <a:endParaRPr sz="2400"/>
          </a:p>
          <a:p>
            <a:pPr indent="-76200" lvl="0" marL="228600" rtl="0" algn="l">
              <a:lnSpc>
                <a:spcPct val="90000"/>
              </a:lnSpc>
              <a:spcBef>
                <a:spcPts val="1000"/>
              </a:spcBef>
              <a:spcAft>
                <a:spcPts val="0"/>
              </a:spcAft>
              <a:buClr>
                <a:schemeClr val="dk1"/>
              </a:buClr>
              <a:buSzPts val="2400"/>
              <a:buNone/>
            </a:pPr>
            <a:r>
              <a:t/>
            </a:r>
            <a:endParaRPr sz="2400"/>
          </a:p>
          <a:p>
            <a:pPr indent="-76200" lvl="0" marL="228600" rtl="0" algn="l">
              <a:lnSpc>
                <a:spcPct val="90000"/>
              </a:lnSpc>
              <a:spcBef>
                <a:spcPts val="1000"/>
              </a:spcBef>
              <a:spcAft>
                <a:spcPts val="0"/>
              </a:spcAft>
              <a:buClr>
                <a:schemeClr val="dk1"/>
              </a:buClr>
              <a:buSzPts val="2400"/>
              <a:buNone/>
            </a:pPr>
            <a:r>
              <a:t/>
            </a:r>
            <a:endParaRPr sz="2400"/>
          </a:p>
          <a:p>
            <a:pPr indent="-76200" lvl="0" marL="228600" rtl="0" algn="l">
              <a:lnSpc>
                <a:spcPct val="90000"/>
              </a:lnSpc>
              <a:spcBef>
                <a:spcPts val="1000"/>
              </a:spcBef>
              <a:spcAft>
                <a:spcPts val="0"/>
              </a:spcAft>
              <a:buClr>
                <a:schemeClr val="dk1"/>
              </a:buClr>
              <a:buSzPts val="2400"/>
              <a:buNone/>
            </a:pPr>
            <a:r>
              <a:t/>
            </a:r>
            <a:endParaRPr sz="2400"/>
          </a:p>
          <a:p>
            <a:pPr indent="0" lvl="0" marL="0" rtl="0" algn="l">
              <a:lnSpc>
                <a:spcPct val="90000"/>
              </a:lnSpc>
              <a:spcBef>
                <a:spcPts val="1000"/>
              </a:spcBef>
              <a:spcAft>
                <a:spcPts val="0"/>
              </a:spcAft>
              <a:buClr>
                <a:schemeClr val="dk1"/>
              </a:buClr>
              <a:buSzPts val="2400"/>
              <a:buNone/>
            </a:pPr>
            <a:r>
              <a:t/>
            </a:r>
            <a:endParaRPr sz="2400"/>
          </a:p>
        </p:txBody>
      </p:sp>
      <p:sp>
        <p:nvSpPr>
          <p:cNvPr id="98" name="Google Shape;98;p3"/>
          <p:cNvSpPr txBox="1"/>
          <p:nvPr/>
        </p:nvSpPr>
        <p:spPr>
          <a:xfrm>
            <a:off x="4024898" y="3182958"/>
            <a:ext cx="87876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chemeClr val="dk1"/>
                </a:solidFill>
                <a:latin typeface="Calibri"/>
                <a:ea typeface="Calibri"/>
                <a:cs typeface="Calibri"/>
                <a:sym typeface="Calibri"/>
              </a:rPr>
              <a:t>Human</a:t>
            </a:r>
            <a:endParaRPr/>
          </a:p>
        </p:txBody>
      </p:sp>
      <p:sp>
        <p:nvSpPr>
          <p:cNvPr id="99" name="Google Shape;99;p3"/>
          <p:cNvSpPr txBox="1"/>
          <p:nvPr/>
        </p:nvSpPr>
        <p:spPr>
          <a:xfrm rot="-5400000">
            <a:off x="875051" y="4126266"/>
            <a:ext cx="76091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Robot</a:t>
            </a:r>
            <a:endParaRPr/>
          </a:p>
        </p:txBody>
      </p:sp>
      <p:graphicFrame>
        <p:nvGraphicFramePr>
          <p:cNvPr id="100" name="Google Shape;100;p3"/>
          <p:cNvGraphicFramePr/>
          <p:nvPr/>
        </p:nvGraphicFramePr>
        <p:xfrm>
          <a:off x="1494726" y="3552767"/>
          <a:ext cx="3000000" cy="3000000"/>
        </p:xfrm>
        <a:graphic>
          <a:graphicData uri="http://schemas.openxmlformats.org/drawingml/2006/table">
            <a:tbl>
              <a:tblPr bandRow="1" firstRow="1">
                <a:noFill/>
                <a:tableStyleId>{09A5AF45-894E-4C65-9A69-C351C304E3C3}</a:tableStyleId>
              </a:tblPr>
              <a:tblGrid>
                <a:gridCol w="1680325"/>
                <a:gridCol w="1240600"/>
                <a:gridCol w="1680325"/>
              </a:tblGrid>
              <a:tr h="370850">
                <a:tc>
                  <a:txBody>
                    <a:bodyPr/>
                    <a:lstStyle/>
                    <a:p>
                      <a:pPr indent="0" lvl="0" marL="0" marR="0" rtl="0" algn="l">
                        <a:spcBef>
                          <a:spcPts val="0"/>
                        </a:spcBef>
                        <a:spcAft>
                          <a:spcPts val="0"/>
                        </a:spcAft>
                        <a:buNone/>
                      </a:pPr>
                      <a:r>
                        <a:rPr b="1" lang="en-US" sz="1800" u="none" cap="none" strike="noStrike">
                          <a:solidFill>
                            <a:schemeClr val="dk1"/>
                          </a:solidFill>
                        </a:rPr>
                        <a:t>Joint Prob.</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1" lang="en-US" sz="1800">
                          <a:solidFill>
                            <a:schemeClr val="dk1"/>
                          </a:solidFill>
                        </a:rPr>
                        <a:t>Aggressive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1" lang="en-US" sz="1800">
                          <a:solidFill>
                            <a:schemeClr val="dk1"/>
                          </a:solidFill>
                        </a:rPr>
                        <a:t>Non-aggressive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70850">
                <a:tc>
                  <a:txBody>
                    <a:bodyPr/>
                    <a:lstStyle/>
                    <a:p>
                      <a:pPr indent="0" lvl="0" marL="0" marR="0" rtl="0" algn="l">
                        <a:spcBef>
                          <a:spcPts val="0"/>
                        </a:spcBef>
                        <a:spcAft>
                          <a:spcPts val="0"/>
                        </a:spcAft>
                        <a:buNone/>
                      </a:pPr>
                      <a:r>
                        <a:rPr b="1" lang="en-US" sz="1800">
                          <a:solidFill>
                            <a:schemeClr val="dk1"/>
                          </a:solidFill>
                        </a:rPr>
                        <a:t>Aggressive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1" lang="en-US" sz="1800">
                          <a:solidFill>
                            <a:schemeClr val="dk1"/>
                          </a:solidFill>
                        </a:rPr>
                        <a:t>0.1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1" lang="en-US" sz="1800">
                          <a:solidFill>
                            <a:schemeClr val="dk1"/>
                          </a:solidFill>
                        </a:rPr>
                        <a:t>0.5</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70850">
                <a:tc>
                  <a:txBody>
                    <a:bodyPr/>
                    <a:lstStyle/>
                    <a:p>
                      <a:pPr indent="0" lvl="0" marL="0" marR="0" rtl="0" algn="l">
                        <a:spcBef>
                          <a:spcPts val="0"/>
                        </a:spcBef>
                        <a:spcAft>
                          <a:spcPts val="0"/>
                        </a:spcAft>
                        <a:buNone/>
                      </a:pPr>
                      <a:r>
                        <a:rPr b="1" lang="en-US" sz="1800">
                          <a:solidFill>
                            <a:schemeClr val="dk1"/>
                          </a:solidFill>
                        </a:rPr>
                        <a:t>Non-aggressive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1" lang="en-US" sz="1800">
                          <a:solidFill>
                            <a:schemeClr val="dk1"/>
                          </a:solidFill>
                        </a:rPr>
                        <a:t>0.3</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1" lang="en-US" sz="1800">
                          <a:solidFill>
                            <a:schemeClr val="dk1"/>
                          </a:solidFill>
                        </a:rPr>
                        <a:t>0.1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101" name="Google Shape;101;p3"/>
          <p:cNvSpPr/>
          <p:nvPr/>
        </p:nvSpPr>
        <p:spPr>
          <a:xfrm>
            <a:off x="942109" y="3136669"/>
            <a:ext cx="9836727" cy="1972887"/>
          </a:xfrm>
          <a:prstGeom prst="rect">
            <a:avLst/>
          </a:prstGeom>
          <a:noFill/>
          <a:ln cap="flat" cmpd="sng" w="38100">
            <a:solidFill>
              <a:srgbClr val="BF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 name="Google Shape;102;p3"/>
          <p:cNvSpPr txBox="1"/>
          <p:nvPr/>
        </p:nvSpPr>
        <p:spPr>
          <a:xfrm>
            <a:off x="6899564" y="3552290"/>
            <a:ext cx="3879272"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Common belief updated through noisy rationality, equilibrial policies, and Bayes inference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Key ideas</a:t>
            </a:r>
            <a:endParaRPr/>
          </a:p>
        </p:txBody>
      </p:sp>
      <p:sp>
        <p:nvSpPr>
          <p:cNvPr id="108" name="Google Shape;108;p4"/>
          <p:cNvSpPr txBox="1"/>
          <p:nvPr>
            <p:ph idx="1" type="body"/>
          </p:nvPr>
        </p:nvSpPr>
        <p:spPr>
          <a:xfrm>
            <a:off x="838200" y="1673638"/>
            <a:ext cx="10572404" cy="495991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t>We consider HRI as general-sum dynamic games w/ </a:t>
            </a:r>
            <a:r>
              <a:rPr b="1" lang="en-US" sz="2400"/>
              <a:t>incomplete information</a:t>
            </a:r>
            <a:r>
              <a:rPr lang="en-US" sz="2400"/>
              <a:t>.</a:t>
            </a:r>
            <a:endParaRPr/>
          </a:p>
          <a:p>
            <a:pPr indent="-228600" lvl="0" marL="228600" rtl="0" algn="l">
              <a:lnSpc>
                <a:spcPct val="90000"/>
              </a:lnSpc>
              <a:spcBef>
                <a:spcPts val="1000"/>
              </a:spcBef>
              <a:spcAft>
                <a:spcPts val="0"/>
              </a:spcAft>
              <a:buClr>
                <a:schemeClr val="dk1"/>
              </a:buClr>
              <a:buSzPts val="2400"/>
              <a:buChar char="•"/>
            </a:pPr>
            <a:r>
              <a:rPr lang="en-US" sz="2400"/>
              <a:t>Such games are often approximately solved with (1) </a:t>
            </a:r>
            <a:r>
              <a:rPr b="1" lang="en-US" sz="2400">
                <a:solidFill>
                  <a:srgbClr val="BF9000"/>
                </a:solidFill>
              </a:rPr>
              <a:t>parameter estimation </a:t>
            </a:r>
            <a:r>
              <a:rPr lang="en-US" sz="2400"/>
              <a:t>and (2) </a:t>
            </a:r>
            <a:r>
              <a:rPr b="1" lang="en-US" sz="2400">
                <a:solidFill>
                  <a:srgbClr val="7030A0"/>
                </a:solidFill>
              </a:rPr>
              <a:t>motion planning</a:t>
            </a:r>
            <a:r>
              <a:rPr lang="en-US" sz="2400"/>
              <a:t>.</a:t>
            </a:r>
            <a:endParaRPr/>
          </a:p>
          <a:p>
            <a:pPr indent="-76200" lvl="0" marL="228600" rtl="0" algn="l">
              <a:lnSpc>
                <a:spcPct val="90000"/>
              </a:lnSpc>
              <a:spcBef>
                <a:spcPts val="1000"/>
              </a:spcBef>
              <a:spcAft>
                <a:spcPts val="0"/>
              </a:spcAft>
              <a:buClr>
                <a:schemeClr val="dk1"/>
              </a:buClr>
              <a:buSzPts val="2400"/>
              <a:buNone/>
            </a:pPr>
            <a:r>
              <a:t/>
            </a:r>
            <a:endParaRPr sz="2400"/>
          </a:p>
          <a:p>
            <a:pPr indent="-76200" lvl="0" marL="228600" rtl="0" algn="l">
              <a:lnSpc>
                <a:spcPct val="90000"/>
              </a:lnSpc>
              <a:spcBef>
                <a:spcPts val="1000"/>
              </a:spcBef>
              <a:spcAft>
                <a:spcPts val="0"/>
              </a:spcAft>
              <a:buClr>
                <a:schemeClr val="dk1"/>
              </a:buClr>
              <a:buSzPts val="2400"/>
              <a:buNone/>
            </a:pPr>
            <a:r>
              <a:t/>
            </a:r>
            <a:endParaRPr sz="2400"/>
          </a:p>
          <a:p>
            <a:pPr indent="-76200" lvl="0" marL="228600" rtl="0" algn="l">
              <a:lnSpc>
                <a:spcPct val="90000"/>
              </a:lnSpc>
              <a:spcBef>
                <a:spcPts val="1000"/>
              </a:spcBef>
              <a:spcAft>
                <a:spcPts val="0"/>
              </a:spcAft>
              <a:buClr>
                <a:schemeClr val="dk1"/>
              </a:buClr>
              <a:buSzPts val="2400"/>
              <a:buNone/>
            </a:pPr>
            <a:r>
              <a:t/>
            </a:r>
            <a:endParaRPr sz="2400"/>
          </a:p>
          <a:p>
            <a:pPr indent="-76200" lvl="0" marL="228600" rtl="0" algn="l">
              <a:lnSpc>
                <a:spcPct val="90000"/>
              </a:lnSpc>
              <a:spcBef>
                <a:spcPts val="1000"/>
              </a:spcBef>
              <a:spcAft>
                <a:spcPts val="0"/>
              </a:spcAft>
              <a:buClr>
                <a:schemeClr val="dk1"/>
              </a:buClr>
              <a:buSzPts val="2400"/>
              <a:buNone/>
            </a:pPr>
            <a:r>
              <a:t/>
            </a:r>
            <a:endParaRPr sz="2400"/>
          </a:p>
          <a:p>
            <a:pPr indent="0" lvl="0" marL="0" rtl="0" algn="l">
              <a:lnSpc>
                <a:spcPct val="90000"/>
              </a:lnSpc>
              <a:spcBef>
                <a:spcPts val="1000"/>
              </a:spcBef>
              <a:spcAft>
                <a:spcPts val="0"/>
              </a:spcAft>
              <a:buClr>
                <a:schemeClr val="dk1"/>
              </a:buClr>
              <a:buSzPts val="2400"/>
              <a:buNone/>
            </a:pPr>
            <a:r>
              <a:t/>
            </a:r>
            <a:endParaRPr sz="2400"/>
          </a:p>
        </p:txBody>
      </p:sp>
      <p:sp>
        <p:nvSpPr>
          <p:cNvPr id="109" name="Google Shape;109;p4"/>
          <p:cNvSpPr txBox="1"/>
          <p:nvPr/>
        </p:nvSpPr>
        <p:spPr>
          <a:xfrm>
            <a:off x="4024898" y="3182958"/>
            <a:ext cx="87876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Human</a:t>
            </a:r>
            <a:endParaRPr/>
          </a:p>
        </p:txBody>
      </p:sp>
      <p:sp>
        <p:nvSpPr>
          <p:cNvPr id="110" name="Google Shape;110;p4"/>
          <p:cNvSpPr txBox="1"/>
          <p:nvPr/>
        </p:nvSpPr>
        <p:spPr>
          <a:xfrm rot="-5400000">
            <a:off x="875051" y="4126266"/>
            <a:ext cx="76091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Robot</a:t>
            </a:r>
            <a:endParaRPr/>
          </a:p>
        </p:txBody>
      </p:sp>
      <p:graphicFrame>
        <p:nvGraphicFramePr>
          <p:cNvPr id="111" name="Google Shape;111;p4"/>
          <p:cNvGraphicFramePr/>
          <p:nvPr/>
        </p:nvGraphicFramePr>
        <p:xfrm>
          <a:off x="1494726" y="3552290"/>
          <a:ext cx="3000000" cy="3000000"/>
        </p:xfrm>
        <a:graphic>
          <a:graphicData uri="http://schemas.openxmlformats.org/drawingml/2006/table">
            <a:tbl>
              <a:tblPr bandRow="1" firstRow="1">
                <a:noFill/>
                <a:tableStyleId>{09A5AF45-894E-4C65-9A69-C351C304E3C3}</a:tableStyleId>
              </a:tblPr>
              <a:tblGrid>
                <a:gridCol w="1680325"/>
                <a:gridCol w="1240600"/>
                <a:gridCol w="1680325"/>
              </a:tblGrid>
              <a:tr h="370850">
                <a:tc>
                  <a:txBody>
                    <a:bodyPr/>
                    <a:lstStyle/>
                    <a:p>
                      <a:pPr indent="0" lvl="0" marL="0" marR="0" rtl="0" algn="l">
                        <a:spcBef>
                          <a:spcPts val="0"/>
                        </a:spcBef>
                        <a:spcAft>
                          <a:spcPts val="0"/>
                        </a:spcAft>
                        <a:buNone/>
                      </a:pPr>
                      <a:r>
                        <a:rPr b="1" lang="en-US" sz="1800">
                          <a:solidFill>
                            <a:schemeClr val="dk1"/>
                          </a:solidFill>
                        </a:rPr>
                        <a:t>Joint Prob.</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1" lang="en-US" sz="1800">
                          <a:solidFill>
                            <a:schemeClr val="dk1"/>
                          </a:solidFill>
                        </a:rPr>
                        <a:t>Aggressive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1" lang="en-US" sz="1800">
                          <a:solidFill>
                            <a:schemeClr val="dk1"/>
                          </a:solidFill>
                        </a:rPr>
                        <a:t>Non-aggressive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70850">
                <a:tc>
                  <a:txBody>
                    <a:bodyPr/>
                    <a:lstStyle/>
                    <a:p>
                      <a:pPr indent="0" lvl="0" marL="0" marR="0" rtl="0" algn="l">
                        <a:spcBef>
                          <a:spcPts val="0"/>
                        </a:spcBef>
                        <a:spcAft>
                          <a:spcPts val="0"/>
                        </a:spcAft>
                        <a:buNone/>
                      </a:pPr>
                      <a:r>
                        <a:rPr b="1" lang="en-US" sz="1800">
                          <a:solidFill>
                            <a:schemeClr val="dk1"/>
                          </a:solidFill>
                        </a:rPr>
                        <a:t>Aggressive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1" lang="en-US" sz="1800">
                          <a:solidFill>
                            <a:schemeClr val="dk1"/>
                          </a:solidFill>
                        </a:rPr>
                        <a:t>0.1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1" lang="en-US" sz="1800">
                          <a:solidFill>
                            <a:schemeClr val="dk1"/>
                          </a:solidFill>
                        </a:rPr>
                        <a:t>0.5</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70850">
                <a:tc>
                  <a:txBody>
                    <a:bodyPr/>
                    <a:lstStyle/>
                    <a:p>
                      <a:pPr indent="0" lvl="0" marL="0" marR="0" rtl="0" algn="l">
                        <a:spcBef>
                          <a:spcPts val="0"/>
                        </a:spcBef>
                        <a:spcAft>
                          <a:spcPts val="0"/>
                        </a:spcAft>
                        <a:buNone/>
                      </a:pPr>
                      <a:r>
                        <a:rPr b="1" lang="en-US" sz="1800">
                          <a:solidFill>
                            <a:schemeClr val="dk1"/>
                          </a:solidFill>
                        </a:rPr>
                        <a:t>Non-aggressive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1" lang="en-US" sz="1800">
                          <a:solidFill>
                            <a:schemeClr val="dk1"/>
                          </a:solidFill>
                        </a:rPr>
                        <a:t>0.3</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1" lang="en-US" sz="1800">
                          <a:solidFill>
                            <a:schemeClr val="dk1"/>
                          </a:solidFill>
                        </a:rPr>
                        <a:t>0.1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112" name="Google Shape;112;p4"/>
          <p:cNvSpPr/>
          <p:nvPr/>
        </p:nvSpPr>
        <p:spPr>
          <a:xfrm>
            <a:off x="6275800" y="2703724"/>
            <a:ext cx="5012700" cy="3976500"/>
          </a:xfrm>
          <a:prstGeom prst="rect">
            <a:avLst/>
          </a:prstGeom>
          <a:noFill/>
          <a:ln cap="flat" cmpd="sng" w="381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 name="Google Shape;113;p4"/>
          <p:cNvSpPr txBox="1"/>
          <p:nvPr/>
        </p:nvSpPr>
        <p:spPr>
          <a:xfrm>
            <a:off x="6422968" y="2782758"/>
            <a:ext cx="39348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Planning according to the estimates:</a:t>
            </a:r>
            <a:endParaRPr/>
          </a:p>
        </p:txBody>
      </p:sp>
      <p:pic>
        <p:nvPicPr>
          <p:cNvPr id="114" name="Google Shape;114;p4"/>
          <p:cNvPicPr preferRelativeResize="0"/>
          <p:nvPr/>
        </p:nvPicPr>
        <p:blipFill>
          <a:blip r:embed="rId3">
            <a:alphaModFix/>
          </a:blip>
          <a:stretch>
            <a:fillRect/>
          </a:stretch>
        </p:blipFill>
        <p:spPr>
          <a:xfrm>
            <a:off x="6580852" y="5514650"/>
            <a:ext cx="1135625" cy="952124"/>
          </a:xfrm>
          <a:prstGeom prst="rect">
            <a:avLst/>
          </a:prstGeom>
          <a:noFill/>
          <a:ln>
            <a:noFill/>
          </a:ln>
        </p:spPr>
      </p:pic>
      <p:sp>
        <p:nvSpPr>
          <p:cNvPr id="115" name="Google Shape;115;p4"/>
          <p:cNvSpPr/>
          <p:nvPr/>
        </p:nvSpPr>
        <p:spPr>
          <a:xfrm>
            <a:off x="7568475" y="3236575"/>
            <a:ext cx="3512916" cy="2565648"/>
          </a:xfrm>
          <a:prstGeom prst="cloud">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 name="Google Shape;116;p4"/>
          <p:cNvPicPr preferRelativeResize="0"/>
          <p:nvPr/>
        </p:nvPicPr>
        <p:blipFill>
          <a:blip r:embed="rId4">
            <a:alphaModFix/>
          </a:blip>
          <a:stretch>
            <a:fillRect/>
          </a:stretch>
        </p:blipFill>
        <p:spPr>
          <a:xfrm>
            <a:off x="8377625" y="3552311"/>
            <a:ext cx="1980150" cy="1816989"/>
          </a:xfrm>
          <a:prstGeom prst="rect">
            <a:avLst/>
          </a:prstGeom>
          <a:noFill/>
          <a:ln>
            <a:noFill/>
          </a:ln>
        </p:spPr>
      </p:pic>
      <p:sp>
        <p:nvSpPr>
          <p:cNvPr id="117" name="Google Shape;117;p4"/>
          <p:cNvSpPr/>
          <p:nvPr/>
        </p:nvSpPr>
        <p:spPr>
          <a:xfrm>
            <a:off x="7232950" y="5229825"/>
            <a:ext cx="227100" cy="217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
          <p:cNvSpPr/>
          <p:nvPr/>
        </p:nvSpPr>
        <p:spPr>
          <a:xfrm>
            <a:off x="7321775" y="4904200"/>
            <a:ext cx="300600" cy="2580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4"/>
          <p:cNvSpPr/>
          <p:nvPr/>
        </p:nvSpPr>
        <p:spPr>
          <a:xfrm flipH="1">
            <a:off x="8999400" y="3889675"/>
            <a:ext cx="676500" cy="258000"/>
          </a:xfrm>
          <a:prstGeom prst="rightArrow">
            <a:avLst>
              <a:gd fmla="val 50000" name="adj1"/>
              <a:gd fmla="val 50000"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a:t>
            </a:r>
            <a:endParaRPr/>
          </a:p>
        </p:txBody>
      </p:sp>
      <p:sp>
        <p:nvSpPr>
          <p:cNvPr id="120" name="Google Shape;120;p4"/>
          <p:cNvSpPr txBox="1"/>
          <p:nvPr/>
        </p:nvSpPr>
        <p:spPr>
          <a:xfrm>
            <a:off x="9453200" y="3552288"/>
            <a:ext cx="10263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Aggressive?</a:t>
            </a:r>
            <a:endParaRPr sz="1200">
              <a:latin typeface="Calibri"/>
              <a:ea typeface="Calibri"/>
              <a:cs typeface="Calibri"/>
              <a:sym typeface="Calibri"/>
            </a:endParaRPr>
          </a:p>
        </p:txBody>
      </p:sp>
      <p:sp>
        <p:nvSpPr>
          <p:cNvPr id="121" name="Google Shape;121;p4"/>
          <p:cNvSpPr/>
          <p:nvPr/>
        </p:nvSpPr>
        <p:spPr>
          <a:xfrm flipH="1" rot="5400000">
            <a:off x="8983225" y="4562975"/>
            <a:ext cx="369300" cy="258000"/>
          </a:xfrm>
          <a:prstGeom prst="rightArrow">
            <a:avLst>
              <a:gd fmla="val 50000" name="adj1"/>
              <a:gd fmla="val 50000" name="adj2"/>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5"/>
          <p:cNvSpPr/>
          <p:nvPr/>
        </p:nvSpPr>
        <p:spPr>
          <a:xfrm>
            <a:off x="3174076" y="4272742"/>
            <a:ext cx="1238596" cy="418647"/>
          </a:xfrm>
          <a:prstGeom prst="rect">
            <a:avLst/>
          </a:prstGeom>
          <a:solidFill>
            <a:srgbClr val="BF9000">
              <a:alpha val="60000"/>
            </a:srgbClr>
          </a:solidFill>
          <a:ln cap="flat" cmpd="sng" w="38100">
            <a:solidFill>
              <a:srgbClr val="BF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 name="Google Shape;127;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Key ideas</a:t>
            </a:r>
            <a:endParaRPr/>
          </a:p>
        </p:txBody>
      </p:sp>
      <p:sp>
        <p:nvSpPr>
          <p:cNvPr id="128" name="Google Shape;128;p5"/>
          <p:cNvSpPr txBox="1"/>
          <p:nvPr>
            <p:ph idx="1" type="body"/>
          </p:nvPr>
        </p:nvSpPr>
        <p:spPr>
          <a:xfrm>
            <a:off x="838200" y="1673638"/>
            <a:ext cx="10572404" cy="495991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t>We consider HRI as general-sum dynamic games w/ </a:t>
            </a:r>
            <a:r>
              <a:rPr b="1" lang="en-US" sz="2400"/>
              <a:t>incomplete information</a:t>
            </a:r>
            <a:r>
              <a:rPr lang="en-US" sz="2400"/>
              <a:t>.</a:t>
            </a:r>
            <a:endParaRPr/>
          </a:p>
          <a:p>
            <a:pPr indent="-228600" lvl="0" marL="228600" rtl="0" algn="l">
              <a:lnSpc>
                <a:spcPct val="90000"/>
              </a:lnSpc>
              <a:spcBef>
                <a:spcPts val="1000"/>
              </a:spcBef>
              <a:spcAft>
                <a:spcPts val="0"/>
              </a:spcAft>
              <a:buClr>
                <a:schemeClr val="dk1"/>
              </a:buClr>
              <a:buSzPts val="2400"/>
              <a:buChar char="•"/>
            </a:pPr>
            <a:r>
              <a:rPr lang="en-US" sz="2400"/>
              <a:t>Such games are often approximately solved with (1) parameter estimation and (2) motion planning.</a:t>
            </a:r>
            <a:endParaRPr/>
          </a:p>
          <a:p>
            <a:pPr indent="-76200" lvl="0" marL="228600" rtl="0" algn="l">
              <a:lnSpc>
                <a:spcPct val="90000"/>
              </a:lnSpc>
              <a:spcBef>
                <a:spcPts val="1000"/>
              </a:spcBef>
              <a:spcAft>
                <a:spcPts val="0"/>
              </a:spcAft>
              <a:buClr>
                <a:schemeClr val="dk1"/>
              </a:buClr>
              <a:buSzPts val="2400"/>
              <a:buNone/>
            </a:pPr>
            <a:r>
              <a:t/>
            </a:r>
            <a:endParaRPr sz="2400"/>
          </a:p>
          <a:p>
            <a:pPr indent="-76200" lvl="0" marL="228600" rtl="0" algn="l">
              <a:lnSpc>
                <a:spcPct val="90000"/>
              </a:lnSpc>
              <a:spcBef>
                <a:spcPts val="1000"/>
              </a:spcBef>
              <a:spcAft>
                <a:spcPts val="0"/>
              </a:spcAft>
              <a:buClr>
                <a:schemeClr val="dk1"/>
              </a:buClr>
              <a:buSzPts val="2400"/>
              <a:buNone/>
            </a:pPr>
            <a:r>
              <a:t/>
            </a:r>
            <a:endParaRPr sz="2400"/>
          </a:p>
          <a:p>
            <a:pPr indent="-76200" lvl="0" marL="228600" rtl="0" algn="l">
              <a:lnSpc>
                <a:spcPct val="90000"/>
              </a:lnSpc>
              <a:spcBef>
                <a:spcPts val="1000"/>
              </a:spcBef>
              <a:spcAft>
                <a:spcPts val="0"/>
              </a:spcAft>
              <a:buClr>
                <a:schemeClr val="dk1"/>
              </a:buClr>
              <a:buSzPts val="2400"/>
              <a:buNone/>
            </a:pPr>
            <a:r>
              <a:t/>
            </a:r>
            <a:endParaRPr sz="2400"/>
          </a:p>
          <a:p>
            <a:pPr indent="-76200" lvl="0" marL="228600" rtl="0" algn="l">
              <a:lnSpc>
                <a:spcPct val="90000"/>
              </a:lnSpc>
              <a:spcBef>
                <a:spcPts val="1000"/>
              </a:spcBef>
              <a:spcAft>
                <a:spcPts val="0"/>
              </a:spcAft>
              <a:buClr>
                <a:schemeClr val="dk1"/>
              </a:buClr>
              <a:buSzPts val="2400"/>
              <a:buNone/>
            </a:pPr>
            <a:r>
              <a:t/>
            </a:r>
            <a:endParaRPr sz="2400"/>
          </a:p>
          <a:p>
            <a:pPr indent="-76200" lvl="0" marL="228600" rtl="0" algn="l">
              <a:lnSpc>
                <a:spcPct val="90000"/>
              </a:lnSpc>
              <a:spcBef>
                <a:spcPts val="1000"/>
              </a:spcBef>
              <a:spcAft>
                <a:spcPts val="0"/>
              </a:spcAft>
              <a:buClr>
                <a:schemeClr val="dk1"/>
              </a:buClr>
              <a:buSzPts val="2400"/>
              <a:buNone/>
            </a:pPr>
            <a:r>
              <a:t/>
            </a:r>
            <a:endParaRPr sz="2400"/>
          </a:p>
          <a:p>
            <a:pPr indent="-228600" lvl="0" marL="228600" rtl="0" algn="l">
              <a:lnSpc>
                <a:spcPct val="90000"/>
              </a:lnSpc>
              <a:spcBef>
                <a:spcPts val="1000"/>
              </a:spcBef>
              <a:spcAft>
                <a:spcPts val="0"/>
              </a:spcAft>
              <a:buClr>
                <a:schemeClr val="dk1"/>
              </a:buClr>
              <a:buSzPts val="2400"/>
              <a:buChar char="•"/>
            </a:pPr>
            <a:r>
              <a:rPr lang="en-US" sz="2400"/>
              <a:t>Existing work often assume the </a:t>
            </a:r>
            <a:r>
              <a:rPr b="1" lang="en-US" sz="2400"/>
              <a:t>robot’s (ego agent’s) parameters are known by the human</a:t>
            </a:r>
            <a:r>
              <a:rPr lang="en-US" sz="2400"/>
              <a:t>, i.e., the robot does not acknowledge human’s misunderstanding of its parameters, thus the robot is </a:t>
            </a:r>
            <a:r>
              <a:rPr b="1" lang="en-US" sz="2400">
                <a:solidFill>
                  <a:srgbClr val="BF9000"/>
                </a:solidFill>
              </a:rPr>
              <a:t>non-empathetic</a:t>
            </a:r>
            <a:r>
              <a:rPr lang="en-US" sz="2400"/>
              <a:t>. </a:t>
            </a:r>
            <a:endParaRPr/>
          </a:p>
        </p:txBody>
      </p:sp>
      <p:sp>
        <p:nvSpPr>
          <p:cNvPr id="129" name="Google Shape;129;p5"/>
          <p:cNvSpPr txBox="1"/>
          <p:nvPr/>
        </p:nvSpPr>
        <p:spPr>
          <a:xfrm>
            <a:off x="4024898" y="3182958"/>
            <a:ext cx="87876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Human</a:t>
            </a:r>
            <a:endParaRPr/>
          </a:p>
        </p:txBody>
      </p:sp>
      <p:sp>
        <p:nvSpPr>
          <p:cNvPr id="130" name="Google Shape;130;p5"/>
          <p:cNvSpPr txBox="1"/>
          <p:nvPr/>
        </p:nvSpPr>
        <p:spPr>
          <a:xfrm rot="-5400000">
            <a:off x="875051" y="4126266"/>
            <a:ext cx="76091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Robot</a:t>
            </a:r>
            <a:endParaRPr/>
          </a:p>
        </p:txBody>
      </p:sp>
      <p:graphicFrame>
        <p:nvGraphicFramePr>
          <p:cNvPr id="131" name="Google Shape;131;p5"/>
          <p:cNvGraphicFramePr/>
          <p:nvPr/>
        </p:nvGraphicFramePr>
        <p:xfrm>
          <a:off x="1494726" y="3552290"/>
          <a:ext cx="3000000" cy="3000000"/>
        </p:xfrm>
        <a:graphic>
          <a:graphicData uri="http://schemas.openxmlformats.org/drawingml/2006/table">
            <a:tbl>
              <a:tblPr bandRow="1" firstRow="1">
                <a:noFill/>
                <a:tableStyleId>{09A5AF45-894E-4C65-9A69-C351C304E3C3}</a:tableStyleId>
              </a:tblPr>
              <a:tblGrid>
                <a:gridCol w="1680325"/>
                <a:gridCol w="1240600"/>
                <a:gridCol w="1680325"/>
              </a:tblGrid>
              <a:tr h="370850">
                <a:tc>
                  <a:txBody>
                    <a:bodyPr/>
                    <a:lstStyle/>
                    <a:p>
                      <a:pPr indent="0" lvl="0" marL="0" marR="0" rtl="0" algn="l">
                        <a:spcBef>
                          <a:spcPts val="0"/>
                        </a:spcBef>
                        <a:spcAft>
                          <a:spcPts val="0"/>
                        </a:spcAft>
                        <a:buNone/>
                      </a:pPr>
                      <a:r>
                        <a:rPr b="1" lang="en-US" sz="1800">
                          <a:solidFill>
                            <a:schemeClr val="dk1"/>
                          </a:solidFill>
                        </a:rPr>
                        <a:t>Joint Prob.</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1" lang="en-US" sz="1800">
                          <a:solidFill>
                            <a:schemeClr val="dk1"/>
                          </a:solidFill>
                        </a:rPr>
                        <a:t>Aggressive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1" lang="en-US" sz="1800">
                          <a:solidFill>
                            <a:schemeClr val="dk1"/>
                          </a:solidFill>
                        </a:rPr>
                        <a:t>Non-aggressive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370850">
                <a:tc>
                  <a:txBody>
                    <a:bodyPr/>
                    <a:lstStyle/>
                    <a:p>
                      <a:pPr indent="0" lvl="0" marL="0" marR="0" rtl="0" algn="l">
                        <a:spcBef>
                          <a:spcPts val="0"/>
                        </a:spcBef>
                        <a:spcAft>
                          <a:spcPts val="0"/>
                        </a:spcAft>
                        <a:buNone/>
                      </a:pPr>
                      <a:r>
                        <a:rPr b="1" lang="en-US" sz="1800">
                          <a:solidFill>
                            <a:schemeClr val="dk1"/>
                          </a:solidFill>
                        </a:rPr>
                        <a:t>Aggressive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1" lang="en-US" sz="1800">
                          <a:solidFill>
                            <a:schemeClr val="dk1"/>
                          </a:solidFill>
                        </a:rPr>
                        <a:t>0.1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1" lang="en-US" sz="1800">
                          <a:solidFill>
                            <a:schemeClr val="dk1"/>
                          </a:solidFill>
                        </a:rPr>
                        <a:t>0.5</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370850">
                <a:tc>
                  <a:txBody>
                    <a:bodyPr/>
                    <a:lstStyle/>
                    <a:p>
                      <a:pPr indent="0" lvl="0" marL="0" marR="0" rtl="0" algn="l">
                        <a:spcBef>
                          <a:spcPts val="0"/>
                        </a:spcBef>
                        <a:spcAft>
                          <a:spcPts val="0"/>
                        </a:spcAft>
                        <a:buNone/>
                      </a:pPr>
                      <a:r>
                        <a:rPr b="1" lang="en-US" sz="1800">
                          <a:solidFill>
                            <a:schemeClr val="dk1"/>
                          </a:solidFill>
                        </a:rPr>
                        <a:t>Non-aggressive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1" lang="en-US" sz="1800">
                          <a:solidFill>
                            <a:schemeClr val="dk1"/>
                          </a:solidFill>
                        </a:rPr>
                        <a:t>0.3</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1" lang="en-US" sz="1800">
                          <a:solidFill>
                            <a:schemeClr val="dk1"/>
                          </a:solidFill>
                        </a:rPr>
                        <a:t>0.1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bl>
          </a:graphicData>
        </a:graphic>
      </p:graphicFrame>
      <p:sp>
        <p:nvSpPr>
          <p:cNvPr id="132" name="Google Shape;132;p5"/>
          <p:cNvSpPr/>
          <p:nvPr/>
        </p:nvSpPr>
        <p:spPr>
          <a:xfrm>
            <a:off x="1468532" y="4272817"/>
            <a:ext cx="4649700" cy="418500"/>
          </a:xfrm>
          <a:prstGeom prst="rect">
            <a:avLst/>
          </a:prstGeom>
          <a:noFill/>
          <a:ln cap="flat" cmpd="sng" w="38100">
            <a:solidFill>
              <a:srgbClr val="BF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 name="Google Shape;133;p5"/>
          <p:cNvSpPr txBox="1"/>
          <p:nvPr/>
        </p:nvSpPr>
        <p:spPr>
          <a:xfrm>
            <a:off x="6308339" y="3186727"/>
            <a:ext cx="37518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Robot: “I’m non-aggressive, therefore you are aggressive”</a:t>
            </a:r>
            <a:endParaRPr/>
          </a:p>
        </p:txBody>
      </p:sp>
      <p:pic>
        <p:nvPicPr>
          <p:cNvPr id="134" name="Google Shape;134;p5"/>
          <p:cNvPicPr preferRelativeResize="0"/>
          <p:nvPr/>
        </p:nvPicPr>
        <p:blipFill>
          <a:blip r:embed="rId3">
            <a:alphaModFix/>
          </a:blip>
          <a:stretch>
            <a:fillRect/>
          </a:stretch>
        </p:blipFill>
        <p:spPr>
          <a:xfrm>
            <a:off x="8900347" y="4406825"/>
            <a:ext cx="797170" cy="718913"/>
          </a:xfrm>
          <a:prstGeom prst="rect">
            <a:avLst/>
          </a:prstGeom>
          <a:noFill/>
          <a:ln>
            <a:noFill/>
          </a:ln>
        </p:spPr>
      </p:pic>
      <p:sp>
        <p:nvSpPr>
          <p:cNvPr id="135" name="Google Shape;135;p5"/>
          <p:cNvSpPr/>
          <p:nvPr/>
        </p:nvSpPr>
        <p:spPr>
          <a:xfrm>
            <a:off x="9593625" y="2686737"/>
            <a:ext cx="2465964" cy="1937196"/>
          </a:xfrm>
          <a:prstGeom prst="cloud">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 name="Google Shape;136;p5"/>
          <p:cNvPicPr preferRelativeResize="0"/>
          <p:nvPr/>
        </p:nvPicPr>
        <p:blipFill>
          <a:blip r:embed="rId4">
            <a:alphaModFix/>
          </a:blip>
          <a:stretch>
            <a:fillRect/>
          </a:stretch>
        </p:blipFill>
        <p:spPr>
          <a:xfrm>
            <a:off x="10161620" y="2925137"/>
            <a:ext cx="1389998" cy="1371939"/>
          </a:xfrm>
          <a:prstGeom prst="rect">
            <a:avLst/>
          </a:prstGeom>
          <a:noFill/>
          <a:ln>
            <a:noFill/>
          </a:ln>
        </p:spPr>
      </p:pic>
      <p:sp>
        <p:nvSpPr>
          <p:cNvPr id="137" name="Google Shape;137;p5"/>
          <p:cNvSpPr/>
          <p:nvPr/>
        </p:nvSpPr>
        <p:spPr>
          <a:xfrm>
            <a:off x="9358098" y="4191764"/>
            <a:ext cx="159300" cy="16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5"/>
          <p:cNvSpPr/>
          <p:nvPr/>
        </p:nvSpPr>
        <p:spPr>
          <a:xfrm>
            <a:off x="9420450" y="3945897"/>
            <a:ext cx="210900" cy="194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
          <p:cNvSpPr/>
          <p:nvPr/>
        </p:nvSpPr>
        <p:spPr>
          <a:xfrm flipH="1">
            <a:off x="10598065" y="3179868"/>
            <a:ext cx="474900" cy="194700"/>
          </a:xfrm>
          <a:prstGeom prst="rightArrow">
            <a:avLst>
              <a:gd fmla="val 50000" name="adj1"/>
              <a:gd fmla="val 50000"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a:t>
            </a:r>
            <a:endParaRPr/>
          </a:p>
        </p:txBody>
      </p:sp>
      <p:sp>
        <p:nvSpPr>
          <p:cNvPr id="140" name="Google Shape;140;p5"/>
          <p:cNvSpPr/>
          <p:nvPr/>
        </p:nvSpPr>
        <p:spPr>
          <a:xfrm flipH="1" rot="5400000">
            <a:off x="10576953" y="3695127"/>
            <a:ext cx="278700" cy="181200"/>
          </a:xfrm>
          <a:prstGeom prst="rightArrow">
            <a:avLst>
              <a:gd fmla="val 50000" name="adj1"/>
              <a:gd fmla="val 50000" name="adj2"/>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a:t>
            </a:r>
            <a:endParaRPr/>
          </a:p>
        </p:txBody>
      </p:sp>
      <p:sp>
        <p:nvSpPr>
          <p:cNvPr id="141" name="Google Shape;141;p5"/>
          <p:cNvSpPr/>
          <p:nvPr/>
        </p:nvSpPr>
        <p:spPr>
          <a:xfrm flipH="1" rot="10800000">
            <a:off x="9154350" y="4844900"/>
            <a:ext cx="289200" cy="39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6"/>
          <p:cNvSpPr txBox="1"/>
          <p:nvPr>
            <p:ph idx="1" type="body"/>
          </p:nvPr>
        </p:nvSpPr>
        <p:spPr>
          <a:xfrm>
            <a:off x="838200" y="1673638"/>
            <a:ext cx="10572404" cy="495991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t>We consider HRI as general-sum dynamic games w/ </a:t>
            </a:r>
            <a:r>
              <a:rPr b="1" lang="en-US" sz="2400"/>
              <a:t>incomplete information</a:t>
            </a:r>
            <a:r>
              <a:rPr lang="en-US" sz="2400"/>
              <a:t>.</a:t>
            </a:r>
            <a:endParaRPr/>
          </a:p>
          <a:p>
            <a:pPr indent="-228600" lvl="0" marL="228600" rtl="0" algn="l">
              <a:lnSpc>
                <a:spcPct val="90000"/>
              </a:lnSpc>
              <a:spcBef>
                <a:spcPts val="1000"/>
              </a:spcBef>
              <a:spcAft>
                <a:spcPts val="0"/>
              </a:spcAft>
              <a:buClr>
                <a:schemeClr val="dk1"/>
              </a:buClr>
              <a:buSzPts val="2400"/>
              <a:buChar char="•"/>
            </a:pPr>
            <a:r>
              <a:rPr lang="en-US" sz="2400"/>
              <a:t>Such games are often approximately solved with (1) parameter estimation and (2) motion planning.</a:t>
            </a:r>
            <a:endParaRPr/>
          </a:p>
          <a:p>
            <a:pPr indent="-76200" lvl="0" marL="228600" rtl="0" algn="l">
              <a:lnSpc>
                <a:spcPct val="90000"/>
              </a:lnSpc>
              <a:spcBef>
                <a:spcPts val="1000"/>
              </a:spcBef>
              <a:spcAft>
                <a:spcPts val="0"/>
              </a:spcAft>
              <a:buClr>
                <a:schemeClr val="dk1"/>
              </a:buClr>
              <a:buSzPts val="2400"/>
              <a:buNone/>
            </a:pPr>
            <a:r>
              <a:t/>
            </a:r>
            <a:endParaRPr sz="2400"/>
          </a:p>
          <a:p>
            <a:pPr indent="-76200" lvl="0" marL="228600" rtl="0" algn="l">
              <a:lnSpc>
                <a:spcPct val="90000"/>
              </a:lnSpc>
              <a:spcBef>
                <a:spcPts val="1000"/>
              </a:spcBef>
              <a:spcAft>
                <a:spcPts val="0"/>
              </a:spcAft>
              <a:buClr>
                <a:schemeClr val="dk1"/>
              </a:buClr>
              <a:buSzPts val="2400"/>
              <a:buNone/>
            </a:pPr>
            <a:r>
              <a:t/>
            </a:r>
            <a:endParaRPr sz="2400"/>
          </a:p>
          <a:p>
            <a:pPr indent="-76200" lvl="0" marL="228600" rtl="0" algn="l">
              <a:lnSpc>
                <a:spcPct val="90000"/>
              </a:lnSpc>
              <a:spcBef>
                <a:spcPts val="1000"/>
              </a:spcBef>
              <a:spcAft>
                <a:spcPts val="0"/>
              </a:spcAft>
              <a:buClr>
                <a:schemeClr val="dk1"/>
              </a:buClr>
              <a:buSzPts val="2400"/>
              <a:buNone/>
            </a:pPr>
            <a:r>
              <a:t/>
            </a:r>
            <a:endParaRPr sz="2400"/>
          </a:p>
          <a:p>
            <a:pPr indent="-76200" lvl="0" marL="228600" rtl="0" algn="l">
              <a:lnSpc>
                <a:spcPct val="90000"/>
              </a:lnSpc>
              <a:spcBef>
                <a:spcPts val="1000"/>
              </a:spcBef>
              <a:spcAft>
                <a:spcPts val="0"/>
              </a:spcAft>
              <a:buClr>
                <a:schemeClr val="dk1"/>
              </a:buClr>
              <a:buSzPts val="2400"/>
              <a:buNone/>
            </a:pPr>
            <a:r>
              <a:t/>
            </a:r>
            <a:endParaRPr sz="2400"/>
          </a:p>
          <a:p>
            <a:pPr indent="-76200" lvl="0" marL="228600" rtl="0" algn="l">
              <a:lnSpc>
                <a:spcPct val="90000"/>
              </a:lnSpc>
              <a:spcBef>
                <a:spcPts val="1000"/>
              </a:spcBef>
              <a:spcAft>
                <a:spcPts val="0"/>
              </a:spcAft>
              <a:buClr>
                <a:schemeClr val="dk1"/>
              </a:buClr>
              <a:buSzPts val="2400"/>
              <a:buNone/>
            </a:pPr>
            <a:r>
              <a:t/>
            </a:r>
            <a:endParaRPr sz="2400"/>
          </a:p>
          <a:p>
            <a:pPr indent="-228600" lvl="0" marL="228600" rtl="0" algn="l">
              <a:lnSpc>
                <a:spcPct val="90000"/>
              </a:lnSpc>
              <a:spcBef>
                <a:spcPts val="1000"/>
              </a:spcBef>
              <a:spcAft>
                <a:spcPts val="0"/>
              </a:spcAft>
              <a:buClr>
                <a:schemeClr val="dk1"/>
              </a:buClr>
              <a:buSzPts val="2400"/>
              <a:buChar char="•"/>
            </a:pPr>
            <a:r>
              <a:rPr lang="en-US" sz="2400"/>
              <a:t>We model all agents to allow misunderstanding, thus they are </a:t>
            </a:r>
            <a:r>
              <a:rPr b="1" lang="en-US" sz="2400">
                <a:solidFill>
                  <a:srgbClr val="7030A0"/>
                </a:solidFill>
              </a:rPr>
              <a:t>empathetic</a:t>
            </a:r>
            <a:r>
              <a:rPr lang="en-US" sz="2400"/>
              <a:t>.</a:t>
            </a:r>
            <a:endParaRPr/>
          </a:p>
        </p:txBody>
      </p:sp>
      <p:sp>
        <p:nvSpPr>
          <p:cNvPr id="147" name="Google Shape;147;p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Key ideas</a:t>
            </a:r>
            <a:endParaRPr/>
          </a:p>
        </p:txBody>
      </p:sp>
      <p:sp>
        <p:nvSpPr>
          <p:cNvPr id="148" name="Google Shape;148;p6"/>
          <p:cNvSpPr txBox="1"/>
          <p:nvPr/>
        </p:nvSpPr>
        <p:spPr>
          <a:xfrm>
            <a:off x="4024898" y="3182958"/>
            <a:ext cx="87876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Human</a:t>
            </a:r>
            <a:endParaRPr/>
          </a:p>
        </p:txBody>
      </p:sp>
      <p:sp>
        <p:nvSpPr>
          <p:cNvPr id="149" name="Google Shape;149;p6"/>
          <p:cNvSpPr txBox="1"/>
          <p:nvPr/>
        </p:nvSpPr>
        <p:spPr>
          <a:xfrm rot="-5400000">
            <a:off x="875051" y="4126266"/>
            <a:ext cx="76091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Robot</a:t>
            </a:r>
            <a:endParaRPr/>
          </a:p>
        </p:txBody>
      </p:sp>
      <p:graphicFrame>
        <p:nvGraphicFramePr>
          <p:cNvPr id="150" name="Google Shape;150;p6"/>
          <p:cNvGraphicFramePr/>
          <p:nvPr/>
        </p:nvGraphicFramePr>
        <p:xfrm>
          <a:off x="1494726" y="3552290"/>
          <a:ext cx="3000000" cy="3000000"/>
        </p:xfrm>
        <a:graphic>
          <a:graphicData uri="http://schemas.openxmlformats.org/drawingml/2006/table">
            <a:tbl>
              <a:tblPr bandRow="1" firstRow="1">
                <a:noFill/>
                <a:tableStyleId>{09A5AF45-894E-4C65-9A69-C351C304E3C3}</a:tableStyleId>
              </a:tblPr>
              <a:tblGrid>
                <a:gridCol w="1680325"/>
                <a:gridCol w="1240600"/>
                <a:gridCol w="1680325"/>
              </a:tblGrid>
              <a:tr h="370850">
                <a:tc>
                  <a:txBody>
                    <a:bodyPr/>
                    <a:lstStyle/>
                    <a:p>
                      <a:pPr indent="0" lvl="0" marL="0" marR="0" rtl="0" algn="l">
                        <a:spcBef>
                          <a:spcPts val="0"/>
                        </a:spcBef>
                        <a:spcAft>
                          <a:spcPts val="0"/>
                        </a:spcAft>
                        <a:buNone/>
                      </a:pPr>
                      <a:r>
                        <a:rPr b="1" lang="en-US" sz="1800">
                          <a:solidFill>
                            <a:schemeClr val="dk1"/>
                          </a:solidFill>
                        </a:rPr>
                        <a:t>Joint Prob.</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800">
                          <a:solidFill>
                            <a:schemeClr val="dk1"/>
                          </a:solidFill>
                        </a:rPr>
                        <a:t>Aggressive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800">
                          <a:solidFill>
                            <a:schemeClr val="dk1"/>
                          </a:solidFill>
                        </a:rPr>
                        <a:t>Non-aggressive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l">
                        <a:spcBef>
                          <a:spcPts val="0"/>
                        </a:spcBef>
                        <a:spcAft>
                          <a:spcPts val="0"/>
                        </a:spcAft>
                        <a:buNone/>
                      </a:pPr>
                      <a:r>
                        <a:rPr b="1" lang="en-US" sz="1800">
                          <a:solidFill>
                            <a:schemeClr val="dk1"/>
                          </a:solidFill>
                        </a:rPr>
                        <a:t>Aggressive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800">
                          <a:solidFill>
                            <a:schemeClr val="dk1"/>
                          </a:solidFill>
                        </a:rPr>
                        <a:t>0.1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800">
                          <a:solidFill>
                            <a:schemeClr val="dk1"/>
                          </a:solidFill>
                        </a:rPr>
                        <a:t>0.5</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l">
                        <a:spcBef>
                          <a:spcPts val="0"/>
                        </a:spcBef>
                        <a:spcAft>
                          <a:spcPts val="0"/>
                        </a:spcAft>
                        <a:buNone/>
                      </a:pPr>
                      <a:r>
                        <a:rPr b="1" lang="en-US" sz="1800">
                          <a:solidFill>
                            <a:schemeClr val="dk1"/>
                          </a:solidFill>
                        </a:rPr>
                        <a:t>Non-aggressive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800">
                          <a:solidFill>
                            <a:schemeClr val="dk1"/>
                          </a:solidFill>
                        </a:rPr>
                        <a:t>0.3</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800">
                          <a:solidFill>
                            <a:schemeClr val="dk1"/>
                          </a:solidFill>
                        </a:rPr>
                        <a:t>0.1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51" name="Google Shape;151;p6"/>
          <p:cNvSpPr txBox="1"/>
          <p:nvPr/>
        </p:nvSpPr>
        <p:spPr>
          <a:xfrm>
            <a:off x="6351375" y="3147425"/>
            <a:ext cx="32421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Robot: “The best explanation is you believed I’m aggressive, and I believed you are non-aggressive.”</a:t>
            </a:r>
            <a:endParaRPr/>
          </a:p>
        </p:txBody>
      </p:sp>
      <p:graphicFrame>
        <p:nvGraphicFramePr>
          <p:cNvPr id="152" name="Google Shape;152;p6"/>
          <p:cNvGraphicFramePr/>
          <p:nvPr/>
        </p:nvGraphicFramePr>
        <p:xfrm>
          <a:off x="1494726" y="3552290"/>
          <a:ext cx="3000000" cy="3000000"/>
        </p:xfrm>
        <a:graphic>
          <a:graphicData uri="http://schemas.openxmlformats.org/drawingml/2006/table">
            <a:tbl>
              <a:tblPr bandRow="1" firstRow="1">
                <a:noFill/>
                <a:tableStyleId>{09A5AF45-894E-4C65-9A69-C351C304E3C3}</a:tableStyleId>
              </a:tblPr>
              <a:tblGrid>
                <a:gridCol w="1680325"/>
                <a:gridCol w="1240600"/>
                <a:gridCol w="1680325"/>
              </a:tblGrid>
              <a:tr h="370850">
                <a:tc>
                  <a:txBody>
                    <a:bodyPr/>
                    <a:lstStyle/>
                    <a:p>
                      <a:pPr indent="0" lvl="0" marL="0" marR="0" rtl="0" algn="l">
                        <a:spcBef>
                          <a:spcPts val="0"/>
                        </a:spcBef>
                        <a:spcAft>
                          <a:spcPts val="0"/>
                        </a:spcAft>
                        <a:buNone/>
                      </a:pPr>
                      <a:r>
                        <a:rPr b="1" lang="en-US" sz="1800">
                          <a:solidFill>
                            <a:schemeClr val="dk1"/>
                          </a:solidFill>
                        </a:rPr>
                        <a:t>Joint Prob.</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1" lang="en-US" sz="1800">
                          <a:solidFill>
                            <a:schemeClr val="dk1"/>
                          </a:solidFill>
                        </a:rPr>
                        <a:t>Aggressive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1" lang="en-US" sz="1800">
                          <a:solidFill>
                            <a:schemeClr val="dk1"/>
                          </a:solidFill>
                        </a:rPr>
                        <a:t>Non-aggressive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370850">
                <a:tc>
                  <a:txBody>
                    <a:bodyPr/>
                    <a:lstStyle/>
                    <a:p>
                      <a:pPr indent="0" lvl="0" marL="0" marR="0" rtl="0" algn="l">
                        <a:spcBef>
                          <a:spcPts val="0"/>
                        </a:spcBef>
                        <a:spcAft>
                          <a:spcPts val="0"/>
                        </a:spcAft>
                        <a:buNone/>
                      </a:pPr>
                      <a:r>
                        <a:rPr b="1" lang="en-US" sz="1800">
                          <a:solidFill>
                            <a:schemeClr val="dk1"/>
                          </a:solidFill>
                        </a:rPr>
                        <a:t>Aggressive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1" lang="en-US" sz="1800">
                          <a:solidFill>
                            <a:schemeClr val="dk1"/>
                          </a:solidFill>
                        </a:rPr>
                        <a:t>0.1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1" lang="en-US" sz="1800">
                          <a:solidFill>
                            <a:schemeClr val="dk1"/>
                          </a:solidFill>
                        </a:rPr>
                        <a:t>0.5</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370850">
                <a:tc>
                  <a:txBody>
                    <a:bodyPr/>
                    <a:lstStyle/>
                    <a:p>
                      <a:pPr indent="0" lvl="0" marL="0" marR="0" rtl="0" algn="l">
                        <a:spcBef>
                          <a:spcPts val="0"/>
                        </a:spcBef>
                        <a:spcAft>
                          <a:spcPts val="0"/>
                        </a:spcAft>
                        <a:buNone/>
                      </a:pPr>
                      <a:r>
                        <a:rPr b="1" lang="en-US" sz="1800">
                          <a:solidFill>
                            <a:schemeClr val="dk1"/>
                          </a:solidFill>
                        </a:rPr>
                        <a:t>Non-aggressive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1" lang="en-US" sz="1800">
                          <a:solidFill>
                            <a:schemeClr val="dk1"/>
                          </a:solidFill>
                        </a:rPr>
                        <a:t>0.3</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1" lang="en-US" sz="1800">
                          <a:solidFill>
                            <a:schemeClr val="dk1"/>
                          </a:solidFill>
                        </a:rPr>
                        <a:t>0.1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bl>
          </a:graphicData>
        </a:graphic>
      </p:graphicFrame>
      <p:sp>
        <p:nvSpPr>
          <p:cNvPr id="153" name="Google Shape;153;p6"/>
          <p:cNvSpPr/>
          <p:nvPr/>
        </p:nvSpPr>
        <p:spPr>
          <a:xfrm>
            <a:off x="4393275" y="3901438"/>
            <a:ext cx="1747059" cy="418647"/>
          </a:xfrm>
          <a:prstGeom prst="rect">
            <a:avLst/>
          </a:prstGeom>
          <a:solidFill>
            <a:srgbClr val="7030A0">
              <a:alpha val="49803"/>
            </a:srgbClr>
          </a:solidFill>
          <a:ln cap="flat" cmpd="sng" w="381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54" name="Google Shape;154;p6"/>
          <p:cNvPicPr preferRelativeResize="0"/>
          <p:nvPr/>
        </p:nvPicPr>
        <p:blipFill>
          <a:blip r:embed="rId3">
            <a:alphaModFix/>
          </a:blip>
          <a:stretch>
            <a:fillRect/>
          </a:stretch>
        </p:blipFill>
        <p:spPr>
          <a:xfrm>
            <a:off x="8900347" y="4406825"/>
            <a:ext cx="797170" cy="718913"/>
          </a:xfrm>
          <a:prstGeom prst="rect">
            <a:avLst/>
          </a:prstGeom>
          <a:noFill/>
          <a:ln>
            <a:noFill/>
          </a:ln>
        </p:spPr>
      </p:pic>
      <p:sp>
        <p:nvSpPr>
          <p:cNvPr id="155" name="Google Shape;155;p6"/>
          <p:cNvSpPr/>
          <p:nvPr/>
        </p:nvSpPr>
        <p:spPr>
          <a:xfrm>
            <a:off x="9593625" y="2686737"/>
            <a:ext cx="2465964" cy="1937196"/>
          </a:xfrm>
          <a:prstGeom prst="cloud">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6"/>
          <p:cNvSpPr/>
          <p:nvPr/>
        </p:nvSpPr>
        <p:spPr>
          <a:xfrm>
            <a:off x="9358098" y="4191764"/>
            <a:ext cx="159300" cy="16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6"/>
          <p:cNvSpPr/>
          <p:nvPr/>
        </p:nvSpPr>
        <p:spPr>
          <a:xfrm>
            <a:off x="9420450" y="3945897"/>
            <a:ext cx="210900" cy="194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8" name="Google Shape;158;p6"/>
          <p:cNvPicPr preferRelativeResize="0"/>
          <p:nvPr/>
        </p:nvPicPr>
        <p:blipFill>
          <a:blip r:embed="rId4">
            <a:alphaModFix/>
          </a:blip>
          <a:stretch>
            <a:fillRect/>
          </a:stretch>
        </p:blipFill>
        <p:spPr>
          <a:xfrm>
            <a:off x="10161620" y="2925137"/>
            <a:ext cx="1389998" cy="1371939"/>
          </a:xfrm>
          <a:prstGeom prst="rect">
            <a:avLst/>
          </a:prstGeom>
          <a:noFill/>
          <a:ln>
            <a:noFill/>
          </a:ln>
        </p:spPr>
      </p:pic>
      <p:sp>
        <p:nvSpPr>
          <p:cNvPr id="159" name="Google Shape;159;p6"/>
          <p:cNvSpPr/>
          <p:nvPr/>
        </p:nvSpPr>
        <p:spPr>
          <a:xfrm flipH="1">
            <a:off x="10598065" y="3179868"/>
            <a:ext cx="474900" cy="194700"/>
          </a:xfrm>
          <a:prstGeom prst="rightArrow">
            <a:avLst>
              <a:gd fmla="val 50000" name="adj1"/>
              <a:gd fmla="val 50000"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a:t>
            </a:r>
            <a:endParaRPr/>
          </a:p>
        </p:txBody>
      </p:sp>
      <p:sp>
        <p:nvSpPr>
          <p:cNvPr id="160" name="Google Shape;160;p6"/>
          <p:cNvSpPr/>
          <p:nvPr/>
        </p:nvSpPr>
        <p:spPr>
          <a:xfrm flipH="1" rot="5400000">
            <a:off x="10576953" y="3695127"/>
            <a:ext cx="278700" cy="181200"/>
          </a:xfrm>
          <a:prstGeom prst="rightArrow">
            <a:avLst>
              <a:gd fmla="val 50000" name="adj1"/>
              <a:gd fmla="val 50000" name="adj2"/>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a:t>
            </a:r>
            <a:endParaRPr/>
          </a:p>
        </p:txBody>
      </p:sp>
      <p:sp>
        <p:nvSpPr>
          <p:cNvPr id="161" name="Google Shape;161;p6"/>
          <p:cNvSpPr/>
          <p:nvPr/>
        </p:nvSpPr>
        <p:spPr>
          <a:xfrm rot="10800000">
            <a:off x="9160197" y="4691400"/>
            <a:ext cx="277500" cy="191700"/>
          </a:xfrm>
          <a:prstGeom prst="blockArc">
            <a:avLst>
              <a:gd fmla="val 10800000" name="adj1"/>
              <a:gd fmla="val 0" name="adj2"/>
              <a:gd fmla="val 25000" name="adj3"/>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Key ideas</a:t>
            </a:r>
            <a:endParaRPr/>
          </a:p>
        </p:txBody>
      </p:sp>
      <p:sp>
        <p:nvSpPr>
          <p:cNvPr id="167" name="Google Shape;167;p7"/>
          <p:cNvSpPr txBox="1"/>
          <p:nvPr>
            <p:ph idx="1" type="body"/>
          </p:nvPr>
        </p:nvSpPr>
        <p:spPr>
          <a:xfrm>
            <a:off x="838200" y="1673638"/>
            <a:ext cx="10572404" cy="495991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t>We consider HRI as general-sum dynamic games w/ </a:t>
            </a:r>
            <a:r>
              <a:rPr b="1" lang="en-US" sz="2400"/>
              <a:t>incomplete information</a:t>
            </a:r>
            <a:r>
              <a:rPr lang="en-US" sz="2400"/>
              <a:t>.</a:t>
            </a:r>
            <a:endParaRPr/>
          </a:p>
          <a:p>
            <a:pPr indent="-228600" lvl="0" marL="228600" rtl="0" algn="l">
              <a:lnSpc>
                <a:spcPct val="90000"/>
              </a:lnSpc>
              <a:spcBef>
                <a:spcPts val="1000"/>
              </a:spcBef>
              <a:spcAft>
                <a:spcPts val="0"/>
              </a:spcAft>
              <a:buClr>
                <a:schemeClr val="dk1"/>
              </a:buClr>
              <a:buSzPts val="2400"/>
              <a:buChar char="•"/>
            </a:pPr>
            <a:r>
              <a:rPr lang="en-US" sz="2400"/>
              <a:t>Such games are often approximately solved with (1) parameter estimation and (2) motion planning.</a:t>
            </a:r>
            <a:endParaRPr/>
          </a:p>
          <a:p>
            <a:pPr indent="-76200" lvl="0" marL="228600" rtl="0" algn="l">
              <a:lnSpc>
                <a:spcPct val="90000"/>
              </a:lnSpc>
              <a:spcBef>
                <a:spcPts val="1000"/>
              </a:spcBef>
              <a:spcAft>
                <a:spcPts val="0"/>
              </a:spcAft>
              <a:buClr>
                <a:schemeClr val="dk1"/>
              </a:buClr>
              <a:buSzPts val="2400"/>
              <a:buNone/>
            </a:pPr>
            <a:r>
              <a:t/>
            </a:r>
            <a:endParaRPr sz="2400"/>
          </a:p>
          <a:p>
            <a:pPr indent="-76200" lvl="0" marL="228600" rtl="0" algn="l">
              <a:lnSpc>
                <a:spcPct val="90000"/>
              </a:lnSpc>
              <a:spcBef>
                <a:spcPts val="1000"/>
              </a:spcBef>
              <a:spcAft>
                <a:spcPts val="0"/>
              </a:spcAft>
              <a:buClr>
                <a:schemeClr val="dk1"/>
              </a:buClr>
              <a:buSzPts val="2400"/>
              <a:buNone/>
            </a:pPr>
            <a:r>
              <a:t/>
            </a:r>
            <a:endParaRPr sz="2400"/>
          </a:p>
          <a:p>
            <a:pPr indent="-76200" lvl="0" marL="228600" rtl="0" algn="l">
              <a:lnSpc>
                <a:spcPct val="90000"/>
              </a:lnSpc>
              <a:spcBef>
                <a:spcPts val="1000"/>
              </a:spcBef>
              <a:spcAft>
                <a:spcPts val="0"/>
              </a:spcAft>
              <a:buClr>
                <a:schemeClr val="dk1"/>
              </a:buClr>
              <a:buSzPts val="2400"/>
              <a:buNone/>
            </a:pPr>
            <a:r>
              <a:t/>
            </a:r>
            <a:endParaRPr sz="2400"/>
          </a:p>
          <a:p>
            <a:pPr indent="-76200" lvl="0" marL="228600" rtl="0" algn="l">
              <a:lnSpc>
                <a:spcPct val="90000"/>
              </a:lnSpc>
              <a:spcBef>
                <a:spcPts val="1000"/>
              </a:spcBef>
              <a:spcAft>
                <a:spcPts val="0"/>
              </a:spcAft>
              <a:buClr>
                <a:schemeClr val="dk1"/>
              </a:buClr>
              <a:buSzPts val="2400"/>
              <a:buNone/>
            </a:pPr>
            <a:r>
              <a:t/>
            </a:r>
            <a:endParaRPr sz="2400"/>
          </a:p>
          <a:p>
            <a:pPr indent="-76200" lvl="0" marL="228600" rtl="0" algn="l">
              <a:lnSpc>
                <a:spcPct val="90000"/>
              </a:lnSpc>
              <a:spcBef>
                <a:spcPts val="1000"/>
              </a:spcBef>
              <a:spcAft>
                <a:spcPts val="0"/>
              </a:spcAft>
              <a:buClr>
                <a:schemeClr val="dk1"/>
              </a:buClr>
              <a:buSzPts val="2400"/>
              <a:buNone/>
            </a:pPr>
            <a:r>
              <a:t/>
            </a:r>
            <a:endParaRPr sz="2400"/>
          </a:p>
          <a:p>
            <a:pPr indent="-228600" lvl="0" marL="228600" rtl="0" algn="l">
              <a:lnSpc>
                <a:spcPct val="90000"/>
              </a:lnSpc>
              <a:spcBef>
                <a:spcPts val="1000"/>
              </a:spcBef>
              <a:spcAft>
                <a:spcPts val="0"/>
              </a:spcAft>
              <a:buClr>
                <a:schemeClr val="dk1"/>
              </a:buClr>
              <a:buSzPts val="2400"/>
              <a:buChar char="•"/>
            </a:pPr>
            <a:r>
              <a:rPr lang="en-US" sz="2400"/>
              <a:t>We model all agents to allow misunderstanding, thus they are </a:t>
            </a:r>
            <a:r>
              <a:rPr b="1" lang="en-US" sz="2400">
                <a:solidFill>
                  <a:srgbClr val="7030A0"/>
                </a:solidFill>
              </a:rPr>
              <a:t>empathetic</a:t>
            </a:r>
            <a:r>
              <a:rPr lang="en-US" sz="2400"/>
              <a:t>.</a:t>
            </a:r>
            <a:endParaRPr/>
          </a:p>
          <a:p>
            <a:pPr indent="-228600" lvl="0" marL="228600" rtl="0" algn="l">
              <a:lnSpc>
                <a:spcPct val="90000"/>
              </a:lnSpc>
              <a:spcBef>
                <a:spcPts val="1000"/>
              </a:spcBef>
              <a:spcAft>
                <a:spcPts val="0"/>
              </a:spcAft>
              <a:buClr>
                <a:schemeClr val="dk1"/>
              </a:buClr>
              <a:buSzPts val="2400"/>
              <a:buChar char="•"/>
            </a:pPr>
            <a:r>
              <a:rPr lang="en-US" sz="2400"/>
              <a:t>This requires computing </a:t>
            </a:r>
            <a:r>
              <a:rPr b="1" lang="en-US" sz="2400">
                <a:solidFill>
                  <a:srgbClr val="7030A0"/>
                </a:solidFill>
              </a:rPr>
              <a:t>the whole belief table</a:t>
            </a:r>
            <a:r>
              <a:rPr lang="en-US" sz="2400"/>
              <a:t>.</a:t>
            </a:r>
            <a:endParaRPr/>
          </a:p>
          <a:p>
            <a:pPr indent="-228600" lvl="0" marL="228600" rtl="0" algn="l">
              <a:lnSpc>
                <a:spcPct val="90000"/>
              </a:lnSpc>
              <a:spcBef>
                <a:spcPts val="1000"/>
              </a:spcBef>
              <a:spcAft>
                <a:spcPts val="0"/>
              </a:spcAft>
              <a:buClr>
                <a:srgbClr val="7030A0"/>
              </a:buClr>
              <a:buSzPts val="2400"/>
              <a:buChar char="•"/>
            </a:pPr>
            <a:r>
              <a:rPr b="1" lang="en-US" sz="2400">
                <a:solidFill>
                  <a:srgbClr val="7030A0"/>
                </a:solidFill>
              </a:rPr>
              <a:t>This paper: In what cases would empathy be beneficial?</a:t>
            </a:r>
            <a:endParaRPr/>
          </a:p>
        </p:txBody>
      </p:sp>
      <p:sp>
        <p:nvSpPr>
          <p:cNvPr id="168" name="Google Shape;168;p7"/>
          <p:cNvSpPr txBox="1"/>
          <p:nvPr/>
        </p:nvSpPr>
        <p:spPr>
          <a:xfrm>
            <a:off x="4024898" y="3182958"/>
            <a:ext cx="87876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Human</a:t>
            </a:r>
            <a:endParaRPr/>
          </a:p>
        </p:txBody>
      </p:sp>
      <p:sp>
        <p:nvSpPr>
          <p:cNvPr id="169" name="Google Shape;169;p7"/>
          <p:cNvSpPr txBox="1"/>
          <p:nvPr/>
        </p:nvSpPr>
        <p:spPr>
          <a:xfrm rot="-5400000">
            <a:off x="875051" y="4126266"/>
            <a:ext cx="76091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Robot</a:t>
            </a:r>
            <a:endParaRPr/>
          </a:p>
        </p:txBody>
      </p:sp>
      <p:graphicFrame>
        <p:nvGraphicFramePr>
          <p:cNvPr id="170" name="Google Shape;170;p7"/>
          <p:cNvGraphicFramePr/>
          <p:nvPr/>
        </p:nvGraphicFramePr>
        <p:xfrm>
          <a:off x="1494726" y="3552290"/>
          <a:ext cx="3000000" cy="3000000"/>
        </p:xfrm>
        <a:graphic>
          <a:graphicData uri="http://schemas.openxmlformats.org/drawingml/2006/table">
            <a:tbl>
              <a:tblPr bandRow="1" firstRow="1">
                <a:noFill/>
                <a:tableStyleId>{09A5AF45-894E-4C65-9A69-C351C304E3C3}</a:tableStyleId>
              </a:tblPr>
              <a:tblGrid>
                <a:gridCol w="1680325"/>
                <a:gridCol w="1240600"/>
                <a:gridCol w="1680325"/>
              </a:tblGrid>
              <a:tr h="370850">
                <a:tc>
                  <a:txBody>
                    <a:bodyPr/>
                    <a:lstStyle/>
                    <a:p>
                      <a:pPr indent="0" lvl="0" marL="0" marR="0" rtl="0" algn="l">
                        <a:spcBef>
                          <a:spcPts val="0"/>
                        </a:spcBef>
                        <a:spcAft>
                          <a:spcPts val="0"/>
                        </a:spcAft>
                        <a:buNone/>
                      </a:pPr>
                      <a:r>
                        <a:rPr b="1" lang="en-US" sz="1800">
                          <a:solidFill>
                            <a:schemeClr val="dk1"/>
                          </a:solidFill>
                        </a:rPr>
                        <a:t>Joint Prob.</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800">
                          <a:solidFill>
                            <a:schemeClr val="dk1"/>
                          </a:solidFill>
                        </a:rPr>
                        <a:t>Aggressive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800">
                          <a:solidFill>
                            <a:schemeClr val="dk1"/>
                          </a:solidFill>
                        </a:rPr>
                        <a:t>Non-aggressive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l">
                        <a:spcBef>
                          <a:spcPts val="0"/>
                        </a:spcBef>
                        <a:spcAft>
                          <a:spcPts val="0"/>
                        </a:spcAft>
                        <a:buNone/>
                      </a:pPr>
                      <a:r>
                        <a:rPr b="1" lang="en-US" sz="1800">
                          <a:solidFill>
                            <a:schemeClr val="dk1"/>
                          </a:solidFill>
                        </a:rPr>
                        <a:t>Aggressive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800">
                          <a:solidFill>
                            <a:schemeClr val="dk1"/>
                          </a:solidFill>
                        </a:rPr>
                        <a:t>0.1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800">
                          <a:solidFill>
                            <a:schemeClr val="dk1"/>
                          </a:solidFill>
                        </a:rPr>
                        <a:t>0.5</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0850">
                <a:tc>
                  <a:txBody>
                    <a:bodyPr/>
                    <a:lstStyle/>
                    <a:p>
                      <a:pPr indent="0" lvl="0" marL="0" marR="0" rtl="0" algn="l">
                        <a:spcBef>
                          <a:spcPts val="0"/>
                        </a:spcBef>
                        <a:spcAft>
                          <a:spcPts val="0"/>
                        </a:spcAft>
                        <a:buNone/>
                      </a:pPr>
                      <a:r>
                        <a:rPr b="1" lang="en-US" sz="1800">
                          <a:solidFill>
                            <a:schemeClr val="dk1"/>
                          </a:solidFill>
                        </a:rPr>
                        <a:t>Non-aggressive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800">
                          <a:solidFill>
                            <a:schemeClr val="dk1"/>
                          </a:solidFill>
                        </a:rPr>
                        <a:t>0.3</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1800">
                          <a:solidFill>
                            <a:schemeClr val="dk1"/>
                          </a:solidFill>
                        </a:rPr>
                        <a:t>0.1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171" name="Google Shape;171;p7"/>
          <p:cNvGraphicFramePr/>
          <p:nvPr/>
        </p:nvGraphicFramePr>
        <p:xfrm>
          <a:off x="1494726" y="3552290"/>
          <a:ext cx="3000000" cy="3000000"/>
        </p:xfrm>
        <a:graphic>
          <a:graphicData uri="http://schemas.openxmlformats.org/drawingml/2006/table">
            <a:tbl>
              <a:tblPr bandRow="1" firstRow="1">
                <a:noFill/>
                <a:tableStyleId>{09A5AF45-894E-4C65-9A69-C351C304E3C3}</a:tableStyleId>
              </a:tblPr>
              <a:tblGrid>
                <a:gridCol w="1680325"/>
                <a:gridCol w="1240600"/>
                <a:gridCol w="1680325"/>
              </a:tblGrid>
              <a:tr h="370850">
                <a:tc>
                  <a:txBody>
                    <a:bodyPr/>
                    <a:lstStyle/>
                    <a:p>
                      <a:pPr indent="0" lvl="0" marL="0" marR="0" rtl="0" algn="l">
                        <a:spcBef>
                          <a:spcPts val="0"/>
                        </a:spcBef>
                        <a:spcAft>
                          <a:spcPts val="0"/>
                        </a:spcAft>
                        <a:buNone/>
                      </a:pPr>
                      <a:r>
                        <a:rPr b="1" lang="en-US" sz="1800">
                          <a:solidFill>
                            <a:schemeClr val="dk1"/>
                          </a:solidFill>
                        </a:rPr>
                        <a:t>Joint Prob.</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1" lang="en-US" sz="1800">
                          <a:solidFill>
                            <a:schemeClr val="dk1"/>
                          </a:solidFill>
                        </a:rPr>
                        <a:t>Aggressive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1" lang="en-US" sz="1800">
                          <a:solidFill>
                            <a:schemeClr val="dk1"/>
                          </a:solidFill>
                        </a:rPr>
                        <a:t>Non-aggressive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370850">
                <a:tc>
                  <a:txBody>
                    <a:bodyPr/>
                    <a:lstStyle/>
                    <a:p>
                      <a:pPr indent="0" lvl="0" marL="0" marR="0" rtl="0" algn="l">
                        <a:spcBef>
                          <a:spcPts val="0"/>
                        </a:spcBef>
                        <a:spcAft>
                          <a:spcPts val="0"/>
                        </a:spcAft>
                        <a:buNone/>
                      </a:pPr>
                      <a:r>
                        <a:rPr b="1" lang="en-US" sz="1800">
                          <a:solidFill>
                            <a:schemeClr val="dk1"/>
                          </a:solidFill>
                        </a:rPr>
                        <a:t>Aggressive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1" lang="en-US" sz="1800">
                          <a:solidFill>
                            <a:schemeClr val="dk1"/>
                          </a:solidFill>
                        </a:rPr>
                        <a:t>0.1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1" lang="en-US" sz="1800">
                          <a:solidFill>
                            <a:schemeClr val="dk1"/>
                          </a:solidFill>
                        </a:rPr>
                        <a:t>0.5</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r h="370850">
                <a:tc>
                  <a:txBody>
                    <a:bodyPr/>
                    <a:lstStyle/>
                    <a:p>
                      <a:pPr indent="0" lvl="0" marL="0" marR="0" rtl="0" algn="l">
                        <a:spcBef>
                          <a:spcPts val="0"/>
                        </a:spcBef>
                        <a:spcAft>
                          <a:spcPts val="0"/>
                        </a:spcAft>
                        <a:buNone/>
                      </a:pPr>
                      <a:r>
                        <a:rPr b="1" lang="en-US" sz="1800">
                          <a:solidFill>
                            <a:schemeClr val="dk1"/>
                          </a:solidFill>
                        </a:rPr>
                        <a:t>Non-aggressive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1" lang="en-US" sz="1800">
                          <a:solidFill>
                            <a:schemeClr val="dk1"/>
                          </a:solidFill>
                        </a:rPr>
                        <a:t>0.3</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1" lang="en-US" sz="1800">
                          <a:solidFill>
                            <a:schemeClr val="dk1"/>
                          </a:solidFill>
                        </a:rPr>
                        <a:t>0.1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bl>
          </a:graphicData>
        </a:graphic>
      </p:graphicFrame>
      <p:sp>
        <p:nvSpPr>
          <p:cNvPr id="172" name="Google Shape;172;p7"/>
          <p:cNvSpPr/>
          <p:nvPr/>
        </p:nvSpPr>
        <p:spPr>
          <a:xfrm>
            <a:off x="4393275" y="3901438"/>
            <a:ext cx="1747059" cy="418647"/>
          </a:xfrm>
          <a:prstGeom prst="rect">
            <a:avLst/>
          </a:prstGeom>
          <a:solidFill>
            <a:srgbClr val="7030A0">
              <a:alpha val="49803"/>
            </a:srgbClr>
          </a:solidFill>
          <a:ln cap="flat" cmpd="sng" w="381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3" name="Google Shape;173;p7"/>
          <p:cNvSpPr txBox="1"/>
          <p:nvPr/>
        </p:nvSpPr>
        <p:spPr>
          <a:xfrm>
            <a:off x="6351375" y="3147425"/>
            <a:ext cx="32421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Robot: “The best explanation is you believed I’m aggressive, and I believed you are non-aggressive.”</a:t>
            </a:r>
            <a:endParaRPr/>
          </a:p>
        </p:txBody>
      </p:sp>
      <p:pic>
        <p:nvPicPr>
          <p:cNvPr id="174" name="Google Shape;174;p7"/>
          <p:cNvPicPr preferRelativeResize="0"/>
          <p:nvPr/>
        </p:nvPicPr>
        <p:blipFill>
          <a:blip r:embed="rId3">
            <a:alphaModFix/>
          </a:blip>
          <a:stretch>
            <a:fillRect/>
          </a:stretch>
        </p:blipFill>
        <p:spPr>
          <a:xfrm>
            <a:off x="8900347" y="4406825"/>
            <a:ext cx="797170" cy="718913"/>
          </a:xfrm>
          <a:prstGeom prst="rect">
            <a:avLst/>
          </a:prstGeom>
          <a:noFill/>
          <a:ln>
            <a:noFill/>
          </a:ln>
        </p:spPr>
      </p:pic>
      <p:sp>
        <p:nvSpPr>
          <p:cNvPr id="175" name="Google Shape;175;p7"/>
          <p:cNvSpPr/>
          <p:nvPr/>
        </p:nvSpPr>
        <p:spPr>
          <a:xfrm>
            <a:off x="9593625" y="2686737"/>
            <a:ext cx="2465964" cy="1937196"/>
          </a:xfrm>
          <a:prstGeom prst="cloud">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7"/>
          <p:cNvSpPr/>
          <p:nvPr/>
        </p:nvSpPr>
        <p:spPr>
          <a:xfrm>
            <a:off x="9358098" y="4191764"/>
            <a:ext cx="159300" cy="16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7"/>
          <p:cNvSpPr/>
          <p:nvPr/>
        </p:nvSpPr>
        <p:spPr>
          <a:xfrm>
            <a:off x="9420450" y="3945897"/>
            <a:ext cx="210900" cy="194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8" name="Google Shape;178;p7"/>
          <p:cNvPicPr preferRelativeResize="0"/>
          <p:nvPr/>
        </p:nvPicPr>
        <p:blipFill>
          <a:blip r:embed="rId4">
            <a:alphaModFix/>
          </a:blip>
          <a:stretch>
            <a:fillRect/>
          </a:stretch>
        </p:blipFill>
        <p:spPr>
          <a:xfrm>
            <a:off x="10161620" y="2925137"/>
            <a:ext cx="1389998" cy="1371939"/>
          </a:xfrm>
          <a:prstGeom prst="rect">
            <a:avLst/>
          </a:prstGeom>
          <a:noFill/>
          <a:ln>
            <a:noFill/>
          </a:ln>
        </p:spPr>
      </p:pic>
      <p:sp>
        <p:nvSpPr>
          <p:cNvPr id="179" name="Google Shape;179;p7"/>
          <p:cNvSpPr/>
          <p:nvPr/>
        </p:nvSpPr>
        <p:spPr>
          <a:xfrm flipH="1">
            <a:off x="10598065" y="3179868"/>
            <a:ext cx="474900" cy="194700"/>
          </a:xfrm>
          <a:prstGeom prst="rightArrow">
            <a:avLst>
              <a:gd fmla="val 50000" name="adj1"/>
              <a:gd fmla="val 50000"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a:t>
            </a:r>
            <a:endParaRPr/>
          </a:p>
        </p:txBody>
      </p:sp>
      <p:sp>
        <p:nvSpPr>
          <p:cNvPr id="180" name="Google Shape;180;p7"/>
          <p:cNvSpPr/>
          <p:nvPr/>
        </p:nvSpPr>
        <p:spPr>
          <a:xfrm flipH="1" rot="5400000">
            <a:off x="10576953" y="3695127"/>
            <a:ext cx="278700" cy="181200"/>
          </a:xfrm>
          <a:prstGeom prst="rightArrow">
            <a:avLst>
              <a:gd fmla="val 50000" name="adj1"/>
              <a:gd fmla="val 50000" name="adj2"/>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a:t>
            </a:r>
            <a:endParaRPr/>
          </a:p>
        </p:txBody>
      </p:sp>
      <p:sp>
        <p:nvSpPr>
          <p:cNvPr id="181" name="Google Shape;181;p7"/>
          <p:cNvSpPr/>
          <p:nvPr/>
        </p:nvSpPr>
        <p:spPr>
          <a:xfrm rot="10800000">
            <a:off x="9160197" y="4691400"/>
            <a:ext cx="277500" cy="191700"/>
          </a:xfrm>
          <a:prstGeom prst="blockArc">
            <a:avLst>
              <a:gd fmla="val 10800000" name="adj1"/>
              <a:gd fmla="val 0" name="adj2"/>
              <a:gd fmla="val 25000" name="adj3"/>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Key contributions</a:t>
            </a:r>
            <a:endParaRPr/>
          </a:p>
        </p:txBody>
      </p:sp>
      <p:sp>
        <p:nvSpPr>
          <p:cNvPr id="187" name="Google Shape;187;p8"/>
          <p:cNvSpPr txBox="1"/>
          <p:nvPr>
            <p:ph idx="1" type="body"/>
          </p:nvPr>
        </p:nvSpPr>
        <p:spPr>
          <a:xfrm>
            <a:off x="838200" y="1673638"/>
            <a:ext cx="10572404" cy="495991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b="1" lang="en-US" sz="2400"/>
              <a:t>Systematically evaluate the advantages of empathy </a:t>
            </a:r>
            <a:r>
              <a:rPr lang="en-US" sz="2400"/>
              <a:t>using a space spanned by the initial system states, agent parameters, and the prior common belief about the parameters.</a:t>
            </a:r>
            <a:endParaRPr/>
          </a:p>
          <a:p>
            <a:pPr indent="-76200" lvl="0" marL="228600" rtl="0" algn="l">
              <a:lnSpc>
                <a:spcPct val="90000"/>
              </a:lnSpc>
              <a:spcBef>
                <a:spcPts val="1000"/>
              </a:spcBef>
              <a:spcAft>
                <a:spcPts val="0"/>
              </a:spcAft>
              <a:buClr>
                <a:schemeClr val="dk1"/>
              </a:buClr>
              <a:buSzPts val="2400"/>
              <a:buNone/>
            </a:pPr>
            <a:r>
              <a:t/>
            </a:r>
            <a:endParaRPr sz="24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Key contributions</a:t>
            </a:r>
            <a:endParaRPr/>
          </a:p>
        </p:txBody>
      </p:sp>
      <p:sp>
        <p:nvSpPr>
          <p:cNvPr id="193" name="Google Shape;193;p9"/>
          <p:cNvSpPr txBox="1"/>
          <p:nvPr>
            <p:ph idx="1" type="body"/>
          </p:nvPr>
        </p:nvSpPr>
        <p:spPr>
          <a:xfrm>
            <a:off x="838200" y="1673638"/>
            <a:ext cx="10572404" cy="495991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t>Systematically evaluate the advantages of empathy using a space spanned by the initial system states, agent parameters, and the prior common belief about the parameters.</a:t>
            </a:r>
            <a:endParaRPr/>
          </a:p>
          <a:p>
            <a:pPr indent="-76200" lvl="0" marL="228600" rtl="0" algn="l">
              <a:lnSpc>
                <a:spcPct val="90000"/>
              </a:lnSpc>
              <a:spcBef>
                <a:spcPts val="1000"/>
              </a:spcBef>
              <a:spcAft>
                <a:spcPts val="0"/>
              </a:spcAft>
              <a:buClr>
                <a:schemeClr val="dk1"/>
              </a:buClr>
              <a:buSzPts val="2400"/>
              <a:buNone/>
            </a:pPr>
            <a:r>
              <a:t/>
            </a:r>
            <a:endParaRPr sz="2400"/>
          </a:p>
          <a:p>
            <a:pPr indent="-228600" lvl="0" marL="228600" rtl="0" algn="l">
              <a:lnSpc>
                <a:spcPct val="90000"/>
              </a:lnSpc>
              <a:spcBef>
                <a:spcPts val="1000"/>
              </a:spcBef>
              <a:spcAft>
                <a:spcPts val="0"/>
              </a:spcAft>
              <a:buClr>
                <a:schemeClr val="dk1"/>
              </a:buClr>
              <a:buSzPts val="2400"/>
              <a:buChar char="•"/>
            </a:pPr>
            <a:r>
              <a:rPr lang="en-US" sz="2400"/>
              <a:t>Through a two-vehicle uncontrolled intersection case, we show that empathy leads to better values </a:t>
            </a:r>
            <a:r>
              <a:rPr b="1" lang="en-US" sz="2400"/>
              <a:t>when parameters and common beliefs are inconsistent </a:t>
            </a:r>
            <a:r>
              <a:rPr lang="en-US" sz="2400"/>
              <a:t>(e.g., everyone being aggressive while believing all to be nonaggressive).</a:t>
            </a:r>
            <a:endParaRPr/>
          </a:p>
          <a:p>
            <a:pPr indent="-76200" lvl="0" marL="228600" rtl="0" algn="l">
              <a:lnSpc>
                <a:spcPct val="90000"/>
              </a:lnSpc>
              <a:spcBef>
                <a:spcPts val="1000"/>
              </a:spcBef>
              <a:spcAft>
                <a:spcPts val="0"/>
              </a:spcAft>
              <a:buClr>
                <a:schemeClr val="dk1"/>
              </a:buClr>
              <a:buSzPts val="2400"/>
              <a:buNone/>
            </a:pPr>
            <a:r>
              <a:t/>
            </a:r>
            <a:endParaRPr sz="2400"/>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2020-11-02T22:55:45Z</dcterms:created>
  <dc:creator>Yi Ren</dc:creator>
</cp:coreProperties>
</file>